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1.png"/><Relationship Id="rId3" Type="http://schemas.openxmlformats.org/officeDocument/2006/relationships/image" Target="../media/image-11-3.png"/><Relationship Id="rId4" Type="http://schemas.openxmlformats.org/officeDocument/2006/relationships/image" Target="../media/image-11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5486400" cy="54864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206240"/>
            <a:ext cx="2377440" cy="237744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685800"/>
            <a:ext cx="868680" cy="86868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5" name="Image 0" descr="img/hom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3310" y="929030"/>
            <a:ext cx="382219" cy="3822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965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FOR TEAM REVIEW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94360" y="237744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New Remote Work Policy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40080" y="39776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BD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flexible, fair, and secure way of working — built with your feedback.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40080" y="598932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C9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directly on any slide — this policy isn't final until we hear from you.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BY OUTCOMES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&amp; Accountability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53949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changes: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and deliverables are set and reviewed the same way for everyone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 during core hours, not hours logged, is what's tracked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check in via regular 1:1s, not activity monitoring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416052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doesn't: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surveillance software or keystroke tracking, ever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92240" y="1783080"/>
            <a:ext cx="5120640" cy="4114800"/>
          </a:xfrm>
          <a:prstGeom prst="roundRect">
            <a:avLst>
              <a:gd name="adj" fmla="val 2667"/>
            </a:avLst>
          </a:prstGeom>
          <a:solidFill>
            <a:srgbClr val="E9EDF4"/>
          </a:solidFill>
          <a:ln/>
        </p:spPr>
      </p:sp>
      <p:sp>
        <p:nvSpPr>
          <p:cNvPr id="7" name="Shape 5"/>
          <p:cNvSpPr/>
          <p:nvPr/>
        </p:nvSpPr>
        <p:spPr>
          <a:xfrm>
            <a:off x="6812280" y="2103120"/>
            <a:ext cx="594360" cy="59436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8" name="Image 0" descr="img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8701" y="2269541"/>
            <a:ext cx="261518" cy="26151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543800" y="2212848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evaluate work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812280" y="297180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approach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595360" y="297180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at desk, visible presence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812280" y="3547872"/>
            <a:ext cx="4480560" cy="0"/>
          </a:xfrm>
          <a:prstGeom prst="line">
            <a:avLst/>
          </a:prstGeom>
          <a:noFill/>
          <a:ln w="12700">
            <a:solidFill>
              <a:srgbClr val="D6DCE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12280" y="365760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approach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595360" y="365760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delivered against agreed goals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812280" y="4233672"/>
            <a:ext cx="4480560" cy="0"/>
          </a:xfrm>
          <a:prstGeom prst="line">
            <a:avLst/>
          </a:prstGeom>
          <a:noFill/>
          <a:ln w="12700">
            <a:solidFill>
              <a:srgbClr val="D6DCE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812280" y="434340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rhythm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595360" y="434340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Quarterly, same for remote &amp; office staff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QUESTIONS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FAQs &amp; Support Resources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2039112"/>
            <a:ext cx="502920" cy="50292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6" name="Image 0" descr="img/ques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5490" y="2179930"/>
            <a:ext cx="221285" cy="22128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98424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 switch my arrangement later?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04672" y="2606040"/>
            <a:ext cx="47457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talk to your manager; changes take effect the following month.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26480" y="178308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82512" y="2039112"/>
            <a:ext cx="502920" cy="50292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1" name="Image 1" descr="img/ques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330" y="2179930"/>
            <a:ext cx="221285" cy="22128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040880" y="198424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if I move to a new city or country?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6382512" y="2606040"/>
            <a:ext cx="47457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 People Ops before relocating; tax and legal eligibility must be confirmed first.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48640" y="370332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04672" y="3959352"/>
            <a:ext cx="502920" cy="50292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6" name="Image 2" descr="img/headse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490" y="4100170"/>
            <a:ext cx="221285" cy="22128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390448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 I contact for equipment issues?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804672" y="4526280"/>
            <a:ext cx="47457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Help Desk via the internal portal or #it-support on chat.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26480" y="370332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382512" y="3959352"/>
            <a:ext cx="502920" cy="50292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21" name="Image 3" descr="img/question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330" y="4100170"/>
            <a:ext cx="221285" cy="22128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040880" y="390448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this affect my pay?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6382512" y="4526280"/>
            <a:ext cx="474573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location-based pay changes are part of this policy.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3840480"/>
            <a:ext cx="5486400" cy="5486400"/>
          </a:xfrm>
          <a:prstGeom prst="ellipse">
            <a:avLst/>
          </a:prstGeom>
          <a:solidFill>
            <a:srgbClr val="121D33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868680" cy="86868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4" name="Image 0" descr="img/dot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3310" y="883310"/>
            <a:ext cx="382219" cy="3822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828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DRAFT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94360" y="219456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Want Your Feedback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640080" y="333756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BD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Google Slides comments (right-click any slide, or the comment icon) to flag questions, concerns, or ideas. We'll review every comment before this policy is finalized.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4572000"/>
            <a:ext cx="457200" cy="45720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9" name="Image 1" descr="img/calendar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4700016"/>
            <a:ext cx="201168" cy="2011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45445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period open for 2 weeks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640080" y="5166360"/>
            <a:ext cx="457200" cy="45720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2" name="Image 2" descr="img/handshak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5294376"/>
            <a:ext cx="201168" cy="2011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80160" y="513892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review session to follow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640080" y="5760720"/>
            <a:ext cx="457200" cy="45720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5" name="Image 3" descr="img/check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96" y="5888736"/>
            <a:ext cx="201168" cy="2011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80160" y="573328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policy shared before rollout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C9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5" name="Image 0" descr="img/bulb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1911096"/>
            <a:ext cx="201168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61872" y="173736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we're introducing this policy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080760" y="178308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8" name="Image 1" descr="img/user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776" y="1911096"/>
            <a:ext cx="201168" cy="201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702552" y="173736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Who's eligible &amp; work arrangements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40080" y="2569464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1" name="Image 2" descr="img/pin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2697480"/>
            <a:ext cx="201168" cy="20116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61872" y="2523744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Remote, hybrid &amp; office options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6080760" y="2569464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4" name="Image 3" descr="img/clock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776" y="2697480"/>
            <a:ext cx="201168" cy="20116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702552" y="2523744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collaboration hours</a:t>
            </a:r>
            <a:endParaRPr lang="en-US" sz="1400" dirty="0"/>
          </a:p>
        </p:txBody>
      </p:sp>
      <p:sp>
        <p:nvSpPr>
          <p:cNvPr id="16" name="Shape 10"/>
          <p:cNvSpPr/>
          <p:nvPr/>
        </p:nvSpPr>
        <p:spPr>
          <a:xfrm>
            <a:off x="640080" y="3355848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7" name="Image 4" descr="img/laptop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3483864"/>
            <a:ext cx="201168" cy="20116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261872" y="3310128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office &amp; equipment</a:t>
            </a:r>
            <a:endParaRPr lang="en-US" sz="1400" dirty="0"/>
          </a:p>
        </p:txBody>
      </p:sp>
      <p:sp>
        <p:nvSpPr>
          <p:cNvPr id="19" name="Shape 12"/>
          <p:cNvSpPr/>
          <p:nvPr/>
        </p:nvSpPr>
        <p:spPr>
          <a:xfrm>
            <a:off x="6080760" y="3355848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20" name="Image 5" descr="img/shield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776" y="3483864"/>
            <a:ext cx="201168" cy="201168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702552" y="3310128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data protection</a:t>
            </a:r>
            <a:endParaRPr lang="en-US" sz="1400" dirty="0"/>
          </a:p>
        </p:txBody>
      </p:sp>
      <p:sp>
        <p:nvSpPr>
          <p:cNvPr id="22" name="Shape 14"/>
          <p:cNvSpPr/>
          <p:nvPr/>
        </p:nvSpPr>
        <p:spPr>
          <a:xfrm>
            <a:off x="640080" y="4142232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23" name="Image 6" descr="img/calendar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096" y="4270248"/>
            <a:ext cx="201168" cy="201168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1261872" y="409651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cadence &amp; in-person days</a:t>
            </a:r>
            <a:endParaRPr lang="en-US" sz="1400" dirty="0"/>
          </a:p>
        </p:txBody>
      </p:sp>
      <p:sp>
        <p:nvSpPr>
          <p:cNvPr id="25" name="Shape 16"/>
          <p:cNvSpPr/>
          <p:nvPr/>
        </p:nvSpPr>
        <p:spPr>
          <a:xfrm>
            <a:off x="6080760" y="4142232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26" name="Image 7" descr="img/chart_w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8776" y="4270248"/>
            <a:ext cx="201168" cy="201168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6702552" y="409651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&amp; accountability</a:t>
            </a:r>
            <a:endParaRPr lang="en-US" sz="1400" dirty="0"/>
          </a:p>
        </p:txBody>
      </p:sp>
      <p:sp>
        <p:nvSpPr>
          <p:cNvPr id="28" name="Shape 18"/>
          <p:cNvSpPr/>
          <p:nvPr/>
        </p:nvSpPr>
        <p:spPr>
          <a:xfrm>
            <a:off x="640080" y="4928616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29" name="Image 8" descr="img/headset_w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096" y="5056632"/>
            <a:ext cx="201168" cy="201168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1261872" y="4882896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FAQs &amp; support</a:t>
            </a:r>
            <a:endParaRPr lang="en-US" sz="1400" dirty="0"/>
          </a:p>
        </p:txBody>
      </p:sp>
      <p:sp>
        <p:nvSpPr>
          <p:cNvPr id="31" name="Shape 20"/>
          <p:cNvSpPr/>
          <p:nvPr/>
        </p:nvSpPr>
        <p:spPr>
          <a:xfrm>
            <a:off x="6080760" y="4928616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32" name="Image 9" descr="img/dots_w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8776" y="5056632"/>
            <a:ext cx="201168" cy="201168"/>
          </a:xfrm>
          <a:prstGeom prst="rect">
            <a:avLst/>
          </a:prstGeom>
        </p:spPr>
      </p:pic>
      <p:sp>
        <p:nvSpPr>
          <p:cNvPr id="33" name="Text 21"/>
          <p:cNvSpPr/>
          <p:nvPr/>
        </p:nvSpPr>
        <p:spPr>
          <a:xfrm>
            <a:off x="6702552" y="4882896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share your feedback</a:t>
            </a:r>
            <a:endParaRPr lang="en-US" sz="1400" dirty="0"/>
          </a:p>
        </p:txBody>
      </p:sp>
      <p:sp>
        <p:nvSpPr>
          <p:cNvPr id="34" name="Text 22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35" name="Text 23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We're Introducing This Policy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63093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the past two years, remote and hybrid work has shifted from an exception to how much of the team already operates. This policy replaces informal, manager-by-manager arrangements with one clear, consistent standard for everyone.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3520440"/>
            <a:ext cx="6309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goals: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teams clarity and consistency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 flexibility that supports well-being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collaboration and company data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performance measured by outcomes, not location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315200" y="1737360"/>
            <a:ext cx="4297680" cy="4114800"/>
          </a:xfrm>
          <a:prstGeom prst="roundRect">
            <a:avLst>
              <a:gd name="adj" fmla="val 2667"/>
            </a:avLst>
          </a:prstGeom>
          <a:solidFill>
            <a:srgbClr val="E9EDF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0" y="2103120"/>
            <a:ext cx="640080" cy="64008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8" name="Image 0" descr="img/bulb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0182" y="2282342"/>
            <a:ext cx="281635" cy="28163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315200" y="288036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68%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7635240" y="379476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team already works remotely at least 2 days a week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7863840" y="4709160"/>
            <a:ext cx="3200400" cy="0"/>
          </a:xfrm>
          <a:prstGeom prst="line">
            <a:avLst/>
          </a:prstGeom>
          <a:noFill/>
          <a:ln w="12700">
            <a:solidFill>
              <a:srgbClr val="D6DC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635240" y="484632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policy formalizes what's already working — and fixes what isn't.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THIS APPLIES TO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Eligibility &amp; Work Arrangements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057400"/>
            <a:ext cx="548640" cy="54864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6" name="Image 0" descr="img/user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579" y="2211019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203911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full-time employees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22960" y="2743200"/>
            <a:ext cx="4709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Eligible after successfully completing a 90-day onboarding period.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172200" y="178308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057400"/>
            <a:ext cx="548640" cy="54864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1" name="Image 1" descr="img/building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139" y="2211019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203911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Role-dependent exceptions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446520" y="2743200"/>
            <a:ext cx="4709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requiring on-site equipment, labs, or in-person client work follow team-specific guidelines.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402336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2960" y="4297680"/>
            <a:ext cx="548640" cy="54864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6" name="Image 2" descr="img/handshak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79" y="4451299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554480" y="427939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 approval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22960" y="4983480"/>
            <a:ext cx="4709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arrangement (remote / hybrid / office) is agreed with your manager and reviewed quarterly.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172200" y="402336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97680"/>
            <a:ext cx="548640" cy="54864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21" name="Image 3" descr="img/pin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139" y="4451299"/>
            <a:ext cx="241402" cy="24140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427939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requirements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6446520" y="4983480"/>
            <a:ext cx="4709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reside in a country where the company is legally able to employ you.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YOUR RHYTHM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Remote, Hybrid &amp; Office Options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520440" cy="4114800"/>
          </a:xfrm>
          <a:prstGeom prst="roundRect">
            <a:avLst>
              <a:gd name="adj" fmla="val 3117"/>
            </a:avLst>
          </a:prstGeom>
          <a:solidFill>
            <a:srgbClr val="E9EDF4"/>
          </a:solidFill>
          <a:ln/>
        </p:spPr>
      </p:sp>
      <p:sp>
        <p:nvSpPr>
          <p:cNvPr id="5" name="Shape 3"/>
          <p:cNvSpPr/>
          <p:nvPr/>
        </p:nvSpPr>
        <p:spPr>
          <a:xfrm>
            <a:off x="1897380" y="2103120"/>
            <a:ext cx="822960" cy="82296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6" name="Image 0" descr="img/hom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7809" y="2333549"/>
            <a:ext cx="362102" cy="3621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329184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Remote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8680" y="3840480"/>
            <a:ext cx="288036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from anywhere you're eligible to work. Visit the office for key events (quarterly, at minimum).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89120" y="1737360"/>
            <a:ext cx="3520440" cy="4114800"/>
          </a:xfrm>
          <a:prstGeom prst="roundRect">
            <a:avLst>
              <a:gd name="adj" fmla="val 3117"/>
            </a:avLst>
          </a:prstGeom>
          <a:solidFill>
            <a:srgbClr val="1B2A4A"/>
          </a:solidFill>
          <a:ln/>
        </p:spPr>
      </p:sp>
      <p:sp>
        <p:nvSpPr>
          <p:cNvPr id="10" name="Shape 7"/>
          <p:cNvSpPr/>
          <p:nvPr/>
        </p:nvSpPr>
        <p:spPr>
          <a:xfrm>
            <a:off x="5737860" y="2240280"/>
            <a:ext cx="822960" cy="82296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1" name="Image 1" descr="img/building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289" y="2470709"/>
            <a:ext cx="362102" cy="3621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389120" y="329184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Hybrid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389120" y="1901952"/>
            <a:ext cx="3520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709160" y="3840480"/>
            <a:ext cx="288036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CBD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days/week of your choosing, with at least 1 day aligned to your team's in-office day.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229600" y="1737360"/>
            <a:ext cx="3520440" cy="4114800"/>
          </a:xfrm>
          <a:prstGeom prst="roundRect">
            <a:avLst>
              <a:gd name="adj" fmla="val 3117"/>
            </a:avLst>
          </a:prstGeom>
          <a:solidFill>
            <a:srgbClr val="E9EDF4"/>
          </a:solidFill>
          <a:ln/>
        </p:spPr>
      </p:sp>
      <p:sp>
        <p:nvSpPr>
          <p:cNvPr id="16" name="Shape 12"/>
          <p:cNvSpPr/>
          <p:nvPr/>
        </p:nvSpPr>
        <p:spPr>
          <a:xfrm>
            <a:off x="9578340" y="2103120"/>
            <a:ext cx="822960" cy="82296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7" name="Image 2" descr="img/pin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769" y="2333549"/>
            <a:ext cx="362102" cy="36210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29600" y="3291840"/>
            <a:ext cx="3520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Office-Based</a:t>
            </a:r>
            <a:endParaRPr lang="en-US" sz="1900" dirty="0"/>
          </a:p>
        </p:txBody>
      </p:sp>
      <p:sp>
        <p:nvSpPr>
          <p:cNvPr id="19" name="Text 14"/>
          <p:cNvSpPr/>
          <p:nvPr/>
        </p:nvSpPr>
        <p:spPr>
          <a:xfrm>
            <a:off x="8549640" y="3840480"/>
            <a:ext cx="288036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Primarily on-site, with occasional remote days approved by your manager.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STAYING IN SYNC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Collaboration Hours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5394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Regardless of arrangement, everyone is reachable during core hours so teams can collaborate in real time. Outside this window, structure your day to fit your life.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48640" y="3200400"/>
            <a:ext cx="53949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before/after core hours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zone accommodations for distributed teams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Camera-on encouraged, not required, for internal calls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0" y="1737360"/>
            <a:ext cx="5257800" cy="402336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6720840" y="2011680"/>
            <a:ext cx="548640" cy="54864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8" name="Image 0" descr="img/c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4459" y="2165299"/>
            <a:ext cx="241402" cy="24140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406640" y="2084832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Hours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492240" y="4206240"/>
            <a:ext cx="5120640" cy="128016"/>
          </a:xfrm>
          <a:prstGeom prst="rect">
            <a:avLst/>
          </a:prstGeom>
          <a:solidFill>
            <a:srgbClr val="E9EDF4"/>
          </a:solidFill>
          <a:ln/>
        </p:spPr>
      </p:sp>
      <p:sp>
        <p:nvSpPr>
          <p:cNvPr id="11" name="Shape 8"/>
          <p:cNvSpPr/>
          <p:nvPr/>
        </p:nvSpPr>
        <p:spPr>
          <a:xfrm>
            <a:off x="7516368" y="4206240"/>
            <a:ext cx="2560320" cy="128016"/>
          </a:xfrm>
          <a:prstGeom prst="rect">
            <a:avLst/>
          </a:prstGeom>
          <a:solidFill>
            <a:srgbClr val="E8871E"/>
          </a:solidFill>
          <a:ln/>
        </p:spPr>
      </p:sp>
      <p:sp>
        <p:nvSpPr>
          <p:cNvPr id="12" name="Text 9"/>
          <p:cNvSpPr/>
          <p:nvPr/>
        </p:nvSpPr>
        <p:spPr>
          <a:xfrm>
            <a:off x="7150608" y="443484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AM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9665208" y="4434840"/>
            <a:ext cx="822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PM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217920" y="38404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AM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155680" y="38404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PM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400800" y="4846320"/>
            <a:ext cx="5303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local time zone — meetings should respect this window across regions.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YOU UP TO SUCCEED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Home Office &amp; Equipment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94360" cy="59436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5" name="Image 0" descr="img/laptop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061" y="1995221"/>
            <a:ext cx="261518" cy="26151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81051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laptop &amp; peripherals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325880" y="2194560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Laptop, monitor, keyboard, and mouse provided for all remote-eligible roles.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48640" y="3063240"/>
            <a:ext cx="594360" cy="59436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9" name="Image 1" descr="img/wifi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61" y="3229661"/>
            <a:ext cx="261518" cy="26151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304495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stipend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325880" y="3429000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$50/month reimbursement toward home internet service.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48640" y="4297680"/>
            <a:ext cx="594360" cy="59436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3" name="Image 2" descr="img/hom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4464101"/>
            <a:ext cx="261518" cy="26151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325880" y="427939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setup allowance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1325880" y="4663440"/>
            <a:ext cx="5120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$500 to cover desk, chair, or other ergonomic essentials.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7315200" y="1783080"/>
            <a:ext cx="4297680" cy="3977640"/>
          </a:xfrm>
          <a:prstGeom prst="roundRect">
            <a:avLst>
              <a:gd name="adj" fmla="val 2759"/>
            </a:avLst>
          </a:prstGeom>
          <a:solidFill>
            <a:srgbClr val="1B2A4A"/>
          </a:solidFill>
          <a:ln/>
        </p:spPr>
      </p:sp>
      <p:sp>
        <p:nvSpPr>
          <p:cNvPr id="17" name="Text 12"/>
          <p:cNvSpPr/>
          <p:nvPr/>
        </p:nvSpPr>
        <p:spPr>
          <a:xfrm>
            <a:off x="7315200" y="2331720"/>
            <a:ext cx="4297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000" b="1" dirty="0">
                <a:solidFill>
                  <a:srgbClr val="E887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$550</a:t>
            </a:r>
            <a:endParaRPr lang="en-US" sz="5000" dirty="0"/>
          </a:p>
        </p:txBody>
      </p:sp>
      <p:sp>
        <p:nvSpPr>
          <p:cNvPr id="18" name="Text 13"/>
          <p:cNvSpPr/>
          <p:nvPr/>
        </p:nvSpPr>
        <p:spPr>
          <a:xfrm>
            <a:off x="7680960" y="33375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first-year equipment &amp; connectivity support per employee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7863840" y="4206240"/>
            <a:ext cx="3200400" cy="0"/>
          </a:xfrm>
          <a:prstGeom prst="line">
            <a:avLst/>
          </a:prstGeom>
          <a:noFill/>
          <a:ln w="12700">
            <a:solidFill>
              <a:srgbClr val="34456B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7680960" y="4389120"/>
            <a:ext cx="3566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CBD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requests through the IT portal within 30 days of your remote start date.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NON-NEGOTIABLE BASICS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&amp; Data Protection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121D33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331720"/>
            <a:ext cx="594360" cy="59436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6" name="Image 0" descr="img/shield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9381" y="2498141"/>
            <a:ext cx="261518" cy="26151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057400"/>
            <a:ext cx="39776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VPN required for all company systems access from outside the office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126480" y="182880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121D33"/>
          </a:solidFill>
          <a:ln/>
        </p:spPr>
      </p:sp>
      <p:sp>
        <p:nvSpPr>
          <p:cNvPr id="9" name="Shape 6"/>
          <p:cNvSpPr/>
          <p:nvPr/>
        </p:nvSpPr>
        <p:spPr>
          <a:xfrm>
            <a:off x="6400800" y="2331720"/>
            <a:ext cx="594360" cy="59436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0" name="Image 1" descr="img/laptop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221" y="2498141"/>
            <a:ext cx="261518" cy="26151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178040" y="2057400"/>
            <a:ext cx="39776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devices only — no client or code work on personal machines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548640" y="374904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121D33"/>
          </a:solidFill>
          <a:ln/>
        </p:spPr>
      </p:sp>
      <p:sp>
        <p:nvSpPr>
          <p:cNvPr id="13" name="Shape 9"/>
          <p:cNvSpPr/>
          <p:nvPr/>
        </p:nvSpPr>
        <p:spPr>
          <a:xfrm>
            <a:off x="822960" y="4251960"/>
            <a:ext cx="594360" cy="59436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4" name="Image 2" descr="img/check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81" y="4418381"/>
            <a:ext cx="261518" cy="26151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00200" y="3977640"/>
            <a:ext cx="39776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lock enabled and required after 5 minutes of inactivity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6126480" y="3749040"/>
            <a:ext cx="5257800" cy="1600200"/>
          </a:xfrm>
          <a:prstGeom prst="roundRect">
            <a:avLst>
              <a:gd name="adj" fmla="val 5714"/>
            </a:avLst>
          </a:prstGeom>
          <a:solidFill>
            <a:srgbClr val="121D33"/>
          </a:solidFill>
          <a:ln/>
        </p:spPr>
      </p:sp>
      <p:sp>
        <p:nvSpPr>
          <p:cNvPr id="17" name="Shape 12"/>
          <p:cNvSpPr/>
          <p:nvPr/>
        </p:nvSpPr>
        <p:spPr>
          <a:xfrm>
            <a:off x="6400800" y="4251960"/>
            <a:ext cx="594360" cy="59436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8" name="Image 3" descr="img/user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221" y="4418381"/>
            <a:ext cx="261518" cy="26151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178040" y="3977640"/>
            <a:ext cx="39776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conversations kept off shared or public Wi-Fi when possible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C9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STAYING CONNECTED IN PERSON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Meeting Cadence &amp; In-Person Days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440180" y="2834640"/>
            <a:ext cx="914400" cy="9144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5" name="Image 0" descr="img/calendar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924" y="307238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388620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spc="15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31520" y="425196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stand-up (video, cameras on)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172968" y="3291840"/>
            <a:ext cx="283464" cy="0"/>
          </a:xfrm>
          <a:prstGeom prst="line">
            <a:avLst/>
          </a:prstGeom>
          <a:noFill/>
          <a:ln w="25400">
            <a:solidFill>
              <a:srgbClr val="B9C3D6"/>
            </a:solidFill>
            <a:prstDash val="solid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4274820" y="2834640"/>
            <a:ext cx="914400" cy="91440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10" name="Image 1" descr="img/users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564" y="307238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74720" y="388620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spc="15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3566160" y="425196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all-hands, in office or livestreamed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007608" y="3291840"/>
            <a:ext cx="283464" cy="0"/>
          </a:xfrm>
          <a:prstGeom prst="line">
            <a:avLst/>
          </a:prstGeom>
          <a:noFill/>
          <a:ln w="25400">
            <a:solidFill>
              <a:srgbClr val="B9C3D6"/>
            </a:solidFill>
            <a:prstDash val="solid"/>
            <a:tailEnd type="triangle"/>
          </a:ln>
        </p:spPr>
      </p:sp>
      <p:sp>
        <p:nvSpPr>
          <p:cNvPr id="14" name="Shape 10"/>
          <p:cNvSpPr/>
          <p:nvPr/>
        </p:nvSpPr>
        <p:spPr>
          <a:xfrm>
            <a:off x="7109460" y="2834640"/>
            <a:ext cx="914400" cy="91440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5" name="Image 2" descr="img/handshak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204" y="3072384"/>
            <a:ext cx="438912" cy="4389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09360" y="388620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spc="15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6400800" y="425196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company on-site gathering (travel supported)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8842248" y="3291840"/>
            <a:ext cx="283464" cy="0"/>
          </a:xfrm>
          <a:prstGeom prst="line">
            <a:avLst/>
          </a:prstGeom>
          <a:noFill/>
          <a:ln w="25400">
            <a:solidFill>
              <a:srgbClr val="B9C3D6"/>
            </a:solidFill>
            <a:prstDash val="solid"/>
            <a:tailEnd type="triangle"/>
          </a:ln>
        </p:spPr>
      </p:sp>
      <p:sp>
        <p:nvSpPr>
          <p:cNvPr id="19" name="Shape 14"/>
          <p:cNvSpPr/>
          <p:nvPr/>
        </p:nvSpPr>
        <p:spPr>
          <a:xfrm>
            <a:off x="9944100" y="2834640"/>
            <a:ext cx="914400" cy="914400"/>
          </a:xfrm>
          <a:prstGeom prst="ellipse">
            <a:avLst/>
          </a:prstGeom>
          <a:solidFill>
            <a:srgbClr val="E8871E"/>
          </a:solidFill>
          <a:ln/>
        </p:spPr>
      </p:sp>
      <p:pic>
        <p:nvPicPr>
          <p:cNvPr id="20" name="Image 3" descr="img/char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844" y="3072384"/>
            <a:ext cx="438912" cy="43891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144000" y="3886200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spc="150" kern="0" dirty="0">
                <a:solidFill>
                  <a:srgbClr val="E887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9235440" y="425196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1:1s with your manager, cadence set by you two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640080" y="56235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and lodging for quarterly gatherings are covered by the company.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Work Policy — Draft for Team Comment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2026-08-31T11:24:36Z</dcterms:created>
  <dcterms:modified xsi:type="dcterms:W3CDTF">2026-08-31T11:24:36Z</dcterms:modified>
</cp:coreProperties>
</file>