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charts/chart1.xml" ContentType="application/vnd.openxmlformats-officedocument.drawingml.chart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72B29"/>
                </a:solidFill>
                <a:latin typeface="Cambria"/>
              </a:defRPr>
            </a:pPr>
            <a:r>
              <a:rPr sz="1500" b="0" i="0" u="none" strike="noStrike">
                <a:solidFill>
                  <a:srgbClr val="172B29"/>
                </a:solidFill>
                <a:latin typeface="Cambria"/>
              </a:rPr>
              <a:t>Use of Funds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Allocation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FF6B4A"/>
              </a:solidFill>
              <a:effectLst/>
            </c:spPr>
          </c:dPt>
          <c:dPt>
            <c:idx val="1"/>
            <c:bubble3D val="0"/>
            <c:spPr>
              <a:solidFill>
                <a:srgbClr val="0F5C56"/>
              </a:solidFill>
              <a:effectLst/>
            </c:spPr>
          </c:dPt>
          <c:dPt>
            <c:idx val="2"/>
            <c:bubble3D val="0"/>
            <c:spPr>
              <a:solidFill>
                <a:srgbClr val="1C7A72"/>
              </a:solidFill>
              <a:effectLst/>
            </c:spPr>
          </c:dPt>
          <c:dPt>
            <c:idx val="3"/>
            <c:bubble3D val="0"/>
            <c:spPr>
              <a:solidFill>
                <a:srgbClr val="5C7A76"/>
              </a:solidFill>
              <a:effectLst/>
            </c:spPr>
          </c:dPt>
          <c:dLbls>
            <c:dLbl>
              <c:idx val="0"/>
              <c:numFmt formatCode="0&quot;%&quot;" sourceLinked="0"/>
              <c:spPr/>
              <c:txPr>
                <a:bodyPr/>
                <a:lstStyle/>
                <a:p>
                  <a:pPr>
                    <a:defRPr sz="13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0&quot;%&quot;" sourceLinked="0"/>
              <c:spPr/>
              <c:txPr>
                <a:bodyPr/>
                <a:lstStyle/>
                <a:p>
                  <a:pPr>
                    <a:defRPr sz="13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0&quot;%&quot;" sourceLinked="0"/>
              <c:spPr/>
              <c:txPr>
                <a:bodyPr/>
                <a:lstStyle/>
                <a:p>
                  <a:pPr>
                    <a:defRPr sz="13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0&quot;%&quot;" sourceLinked="0"/>
              <c:spPr/>
              <c:txPr>
                <a:bodyPr/>
                <a:lstStyle/>
                <a:p>
                  <a:pPr>
                    <a:defRPr sz="1300" b="1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0&quot;%&quot;" sourceLinked="0"/>
            <c:txPr>
              <a:bodyPr/>
              <a:lstStyle/>
              <a:p>
                <a:pPr>
                  <a:defRPr sz="1800" b="1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Sales &amp; Marketing</c:v>
                </c:pt>
                <c:pt idx="1">
                  <c:v>Product &amp; Engineering</c:v>
                </c:pt>
                <c:pt idx="2">
                  <c:v>Customer Success</c:v>
                </c:pt>
                <c:pt idx="3">
                  <c:v>G&amp;A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55</c:v>
                </c:pt>
                <c:pt idx="1">
                  <c:v>25</c:v>
                </c:pt>
                <c:pt idx="2">
                  <c:v>12</c:v>
                </c:pt>
                <c:pt idx="3">
                  <c:v>8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image" Target="../media/image-9-7.png"/><Relationship Id="rId8" Type="http://schemas.openxmlformats.org/officeDocument/2006/relationships/image" Target="../media/image-9-8.png"/><Relationship Id="rId9" Type="http://schemas.openxmlformats.org/officeDocument/2006/relationships/image" Target="../media/image-9-9.png"/><Relationship Id="rId10" Type="http://schemas.openxmlformats.org/officeDocument/2006/relationships/image" Target="../media/image-9-10.png"/><Relationship Id="rId11" Type="http://schemas.openxmlformats.org/officeDocument/2006/relationships/image" Target="../media/image-9-11.png"/><Relationship Id="rId12" Type="http://schemas.openxmlformats.org/officeDocument/2006/relationships/image" Target="../media/image-9-12.png"/><Relationship Id="rId13" Type="http://schemas.openxmlformats.org/officeDocument/2006/relationships/image" Target="../media/image-9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1C7A72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4389120"/>
            <a:ext cx="5029200" cy="5029200"/>
          </a:xfrm>
          <a:prstGeom prst="ellipse">
            <a:avLst/>
          </a:prstGeom>
          <a:solidFill>
            <a:srgbClr val="FF6B4A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6596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B2B SCHEDULING FOR DENTAL CLINICS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77240" y="2331720"/>
            <a:ext cx="9601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DentalFlow</a:t>
            </a:r>
            <a:endParaRPr lang="en-US" sz="6400" dirty="0"/>
          </a:p>
        </p:txBody>
      </p:sp>
      <p:sp>
        <p:nvSpPr>
          <p:cNvPr id="6" name="Text 4"/>
          <p:cNvSpPr/>
          <p:nvPr/>
        </p:nvSpPr>
        <p:spPr>
          <a:xfrm>
            <a:off x="822960" y="361188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i="1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scheduling backbone for modern dental practices — fewer no-shows, fuller chairs, less front-desk chaos.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4663440"/>
            <a:ext cx="3017520" cy="566928"/>
          </a:xfrm>
          <a:prstGeom prst="roundRect">
            <a:avLst>
              <a:gd name="adj" fmla="val 50000"/>
            </a:avLst>
          </a:prstGeom>
          <a:solidFill>
            <a:srgbClr val="FF6B4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663440"/>
            <a:ext cx="301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ROUND · $750,000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22960" y="6217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 — prepared for prospective seed investors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9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founding team focused on dental operations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3383280" cy="3108960"/>
          </a:xfrm>
          <a:prstGeom prst="roundRect">
            <a:avLst>
              <a:gd name="adj" fmla="val 2941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874520" y="2468880"/>
            <a:ext cx="914400" cy="91440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2264" y="2706624"/>
            <a:ext cx="438912" cy="43891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14400" y="361188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Founder &amp; CEO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960120" y="42062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Sets product vision, owns fundraising, and leads clinic sales conversations.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43400" y="2103120"/>
            <a:ext cx="3383280" cy="3108960"/>
          </a:xfrm>
          <a:prstGeom prst="roundRect">
            <a:avLst>
              <a:gd name="adj" fmla="val 2941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577840" y="2468880"/>
            <a:ext cx="914400" cy="91440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5584" y="2706624"/>
            <a:ext cx="438912" cy="43891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17720" y="361188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Head of Product &amp; Engineering</a:t>
            </a:r>
            <a:endParaRPr lang="en-US" sz="1550" dirty="0"/>
          </a:p>
        </p:txBody>
      </p:sp>
      <p:sp>
        <p:nvSpPr>
          <p:cNvPr id="13" name="Text 9"/>
          <p:cNvSpPr/>
          <p:nvPr/>
        </p:nvSpPr>
        <p:spPr>
          <a:xfrm>
            <a:off x="4663440" y="42062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Owns the DentalFlow roadmap and the reliability of the scheduling core.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8046720" y="2103120"/>
            <a:ext cx="3383280" cy="3108960"/>
          </a:xfrm>
          <a:prstGeom prst="roundRect">
            <a:avLst>
              <a:gd name="adj" fmla="val 2941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15" name="Shape 11"/>
          <p:cNvSpPr/>
          <p:nvPr/>
        </p:nvSpPr>
        <p:spPr>
          <a:xfrm>
            <a:off x="9281160" y="2468880"/>
            <a:ext cx="914400" cy="91440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904" y="2706624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21040" y="3611880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Head of Sales &amp; Success</a:t>
            </a:r>
            <a:endParaRPr lang="en-US" sz="1550" dirty="0"/>
          </a:p>
        </p:txBody>
      </p:sp>
      <p:sp>
        <p:nvSpPr>
          <p:cNvPr id="18" name="Text 13"/>
          <p:cNvSpPr/>
          <p:nvPr/>
        </p:nvSpPr>
        <p:spPr>
          <a:xfrm>
            <a:off x="8366760" y="4206240"/>
            <a:ext cx="2743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Runs the outbound motion that built our first 40 paying clinics and owns onboarding.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640080" y="54864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Names, photos, and full bios provided in the appendix / on request.</a:t>
            </a:r>
            <a:endParaRPr lang="en-US" sz="1150" dirty="0"/>
          </a:p>
        </p:txBody>
      </p:sp>
      <p:sp>
        <p:nvSpPr>
          <p:cNvPr id="20" name="Text 15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RAISE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Deploying $750K to scale the channel that already works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463040"/>
          <a:ext cx="5120640" cy="49377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126480" y="1655064"/>
            <a:ext cx="219456" cy="219456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6" name="Text 3"/>
          <p:cNvSpPr/>
          <p:nvPr/>
        </p:nvSpPr>
        <p:spPr>
          <a:xfrm>
            <a:off x="6492240" y="1554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Sales &amp; Marketing — 55%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6492240" y="192024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quota-carrying AEs/SDRs and scaling the outbound + referral engine that built our first 40 clinics.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126480" y="2843784"/>
            <a:ext cx="219456" cy="219456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9" name="Text 6"/>
          <p:cNvSpPr/>
          <p:nvPr/>
        </p:nvSpPr>
        <p:spPr>
          <a:xfrm>
            <a:off x="6492240" y="274320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 &amp; Engineering — 25%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92240" y="310896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PMS integrations, mobile experience, and reliability work to support a larger clinic base.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126480" y="4032504"/>
            <a:ext cx="219456" cy="219456"/>
          </a:xfrm>
          <a:prstGeom prst="ellipse">
            <a:avLst/>
          </a:prstGeom>
          <a:solidFill>
            <a:srgbClr val="1C7A72"/>
          </a:solidFill>
          <a:ln/>
        </p:spPr>
      </p:sp>
      <p:sp>
        <p:nvSpPr>
          <p:cNvPr id="12" name="Text 9"/>
          <p:cNvSpPr/>
          <p:nvPr/>
        </p:nvSpPr>
        <p:spPr>
          <a:xfrm>
            <a:off x="6492240" y="39319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Customer Success — 12%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6492240" y="429768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 and support so growth doesn’t come at the cost of retention.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6126480" y="5221224"/>
            <a:ext cx="219456" cy="219456"/>
          </a:xfrm>
          <a:prstGeom prst="ellipse">
            <a:avLst/>
          </a:prstGeom>
          <a:solidFill>
            <a:srgbClr val="5C7A76"/>
          </a:solidFill>
          <a:ln/>
        </p:spPr>
      </p:sp>
      <p:sp>
        <p:nvSpPr>
          <p:cNvPr id="15" name="Text 12"/>
          <p:cNvSpPr/>
          <p:nvPr/>
        </p:nvSpPr>
        <p:spPr>
          <a:xfrm>
            <a:off x="6492240" y="51206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G&amp;A — 8%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92240" y="5486400"/>
            <a:ext cx="5486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finance, and core operations to run the business responsibly.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126480" y="61264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Target: ~18–24 months of runway to grow from 40 to 200+ paying clinics.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1C7A72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9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Raising a $750,000 seed round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640080" y="1600200"/>
            <a:ext cx="5029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6B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$750K</a:t>
            </a:r>
            <a:endParaRPr lang="en-US" sz="7200" dirty="0"/>
          </a:p>
        </p:txBody>
      </p:sp>
      <p:sp>
        <p:nvSpPr>
          <p:cNvPr id="6" name="Text 4"/>
          <p:cNvSpPr/>
          <p:nvPr/>
        </p:nvSpPr>
        <p:spPr>
          <a:xfrm>
            <a:off x="640080" y="2834640"/>
            <a:ext cx="5486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take DentalFlow from 40 to 200+ paying clinics and turn a proven sales motion into a repeatable growth engine.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92240" y="1819656"/>
            <a:ext cx="128016" cy="128016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8" name="Text 6"/>
          <p:cNvSpPr/>
          <p:nvPr/>
        </p:nvSpPr>
        <p:spPr>
          <a:xfrm>
            <a:off x="6812280" y="1627632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Primarily fuels sales &amp; marketing — hiring reps and scaling the outbound channel already proven at 40 clinics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492240" y="2871216"/>
            <a:ext cx="128016" cy="128016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0" name="Text 8"/>
          <p:cNvSpPr/>
          <p:nvPr/>
        </p:nvSpPr>
        <p:spPr>
          <a:xfrm>
            <a:off x="6812280" y="2679192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Strengthens the product with deeper PMS integrations and a more polished mobile experience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92240" y="3922776"/>
            <a:ext cx="128016" cy="128016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2" name="Text 10"/>
          <p:cNvSpPr/>
          <p:nvPr/>
        </p:nvSpPr>
        <p:spPr>
          <a:xfrm>
            <a:off x="6812280" y="3730752"/>
            <a:ext cx="4754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runway 18–24 months to reach the next stage of growth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72400" y="3200400"/>
            <a:ext cx="6400800" cy="6400800"/>
          </a:xfrm>
          <a:prstGeom prst="ellipse">
            <a:avLst/>
          </a:prstGeom>
          <a:solidFill>
            <a:srgbClr val="FF6B4A">
              <a:alpha val="1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286000"/>
            <a:ext cx="100584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Let’s build the operating</a:t>
            </a:r>
            <a:endParaRPr lang="en-US" sz="38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 for dental scheduling.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822960" y="420624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DentalFlow  ·  founders@dentalflow.com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822960" y="4754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6B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Dental front desks are still fighting the phone and the calendar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41732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Scheduling is the operational core of a dental practice — and most clinics still run it on legacy PMS calendars, sticky notes, and hold music.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331720"/>
            <a:ext cx="3246120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60120" y="269748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4090" y="2911450"/>
            <a:ext cx="395021" cy="3950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370332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Phone tag &amp; missed calls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60120" y="4206240"/>
            <a:ext cx="2606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can’t book outside office hours; staff spend hours per day on hold-and-reschedule calls.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206240" y="2331720"/>
            <a:ext cx="3246120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526280" y="269748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250" y="2911450"/>
            <a:ext cx="395021" cy="3950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26280" y="370332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No-shows drain the chair</a:t>
            </a:r>
            <a:endParaRPr lang="en-US" sz="1700" dirty="0"/>
          </a:p>
        </p:txBody>
      </p:sp>
      <p:sp>
        <p:nvSpPr>
          <p:cNvPr id="14" name="Text 10"/>
          <p:cNvSpPr/>
          <p:nvPr/>
        </p:nvSpPr>
        <p:spPr>
          <a:xfrm>
            <a:off x="4526280" y="4206240"/>
            <a:ext cx="2606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estimates put dental no-show rates at 10–20%, and every empty chair-hour is lost revenue that can’t be recovered.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7772400" y="2331720"/>
            <a:ext cx="3246120" cy="3108960"/>
          </a:xfrm>
          <a:prstGeom prst="roundRect">
            <a:avLst>
              <a:gd name="adj" fmla="val 294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8092440" y="269748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410" y="2911450"/>
            <a:ext cx="395021" cy="39502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92440" y="3703320"/>
            <a:ext cx="2606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Manual re-booking eats staff time</a:t>
            </a:r>
            <a:endParaRPr lang="en-US" sz="1700" dirty="0"/>
          </a:p>
        </p:txBody>
      </p:sp>
      <p:sp>
        <p:nvSpPr>
          <p:cNvPr id="19" name="Text 14"/>
          <p:cNvSpPr/>
          <p:nvPr/>
        </p:nvSpPr>
        <p:spPr>
          <a:xfrm>
            <a:off x="8092440" y="4206240"/>
            <a:ext cx="2606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Front-desk teams manually chase cancellations and gaps instead of focusing on patients in the chair.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9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calendar that runs the entire front desk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DentalFlow syncs online booking, staff scheduling, and patient communication into a single source of truth — built specifically for multi-chair dental practices, not bolted on from a generic SMB tool.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423160"/>
            <a:ext cx="777240" cy="777240"/>
          </a:xfrm>
          <a:prstGeom prst="ellipse">
            <a:avLst/>
          </a:prstGeom>
          <a:solidFill>
            <a:srgbClr val="1C7A7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2162" y="2625242"/>
            <a:ext cx="373075" cy="37307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240487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Unified booking calendar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5806440" y="240487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Online requests, phone bookings, and recall visits sync into one real-time schedule across every chair and provider.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3794760"/>
            <a:ext cx="777240" cy="777240"/>
          </a:xfrm>
          <a:prstGeom prst="ellipse">
            <a:avLst/>
          </a:prstGeom>
          <a:solidFill>
            <a:srgbClr val="1C7A7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162" y="3996842"/>
            <a:ext cx="373075" cy="37307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691640" y="377647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reminders &amp; confirmations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5806440" y="377647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and email reminders, confirmations, and recall nudges go out automatically — cutting no-shows without adding staff work.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40080" y="5166360"/>
            <a:ext cx="777240" cy="777240"/>
          </a:xfrm>
          <a:prstGeom prst="ellipse">
            <a:avLst/>
          </a:prstGeom>
          <a:solidFill>
            <a:srgbClr val="1C7A72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62" y="5368442"/>
            <a:ext cx="373075" cy="37307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691640" y="5148072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Smart waitlist auto-fill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5806440" y="5148072"/>
            <a:ext cx="5577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patient cancels, DentalFlow automatically offers the slot to the next best-fit patient on the waitlist.</a:t>
            </a:r>
            <a:endParaRPr lang="en-US" sz="1300" dirty="0"/>
          </a:p>
        </p:txBody>
      </p:sp>
      <p:sp>
        <p:nvSpPr>
          <p:cNvPr id="17" name="Text 12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in a week, running the front desk from day one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051560" y="2514600"/>
            <a:ext cx="10003536" cy="0"/>
          </a:xfrm>
          <a:prstGeom prst="line">
            <a:avLst/>
          </a:prstGeom>
          <a:noFill/>
          <a:ln w="25400">
            <a:solidFill>
              <a:srgbClr val="CFE6E2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685800" y="2103120"/>
            <a:ext cx="822960" cy="822960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6" name="Text 4"/>
          <p:cNvSpPr/>
          <p:nvPr/>
        </p:nvSpPr>
        <p:spPr>
          <a:xfrm>
            <a:off x="685800" y="21031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40080" y="31546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Connect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640080" y="3611880"/>
            <a:ext cx="2514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Sync with the clinic’s existing PMS calendar and staff schedules — no rip-and-replace.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456432" y="2103120"/>
            <a:ext cx="822960" cy="822960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10" name="Text 8"/>
          <p:cNvSpPr/>
          <p:nvPr/>
        </p:nvSpPr>
        <p:spPr>
          <a:xfrm>
            <a:off x="3456432" y="21031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3410712" y="31546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410712" y="3611880"/>
            <a:ext cx="2514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Reminders, confirmations, and recall messages start going out to patients automatically.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27064" y="2103120"/>
            <a:ext cx="822960" cy="822960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14" name="Text 12"/>
          <p:cNvSpPr/>
          <p:nvPr/>
        </p:nvSpPr>
        <p:spPr>
          <a:xfrm>
            <a:off x="6227064" y="21031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6181344" y="31546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Fill gaps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181344" y="3611880"/>
            <a:ext cx="2514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Cancellations are auto-offered to the waitlist so chairs stay full the same day.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997696" y="2103120"/>
            <a:ext cx="822960" cy="822960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8" name="Text 16"/>
          <p:cNvSpPr/>
          <p:nvPr/>
        </p:nvSpPr>
        <p:spPr>
          <a:xfrm>
            <a:off x="8997696" y="2103120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8951976" y="315468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Report</a:t>
            </a:r>
            <a:endParaRPr lang="en-US" sz="1700" dirty="0"/>
          </a:p>
        </p:txBody>
      </p:sp>
      <p:sp>
        <p:nvSpPr>
          <p:cNvPr id="20" name="Text 18"/>
          <p:cNvSpPr/>
          <p:nvPr/>
        </p:nvSpPr>
        <p:spPr>
          <a:xfrm>
            <a:off x="8951976" y="3611880"/>
            <a:ext cx="2514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Owners get a daily view of chair utilization, no-show rate, and booked revenue.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3F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94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 clinics, paying today — no pilots, no free tier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331720"/>
            <a:ext cx="3383280" cy="2651760"/>
          </a:xfrm>
          <a:prstGeom prst="roundRect">
            <a:avLst>
              <a:gd name="adj" fmla="val 3448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920240" y="2651760"/>
            <a:ext cx="822960" cy="82296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4210" y="286573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36118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40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914400" y="434340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Paying clinics live on DentalFlow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43400" y="2331720"/>
            <a:ext cx="3383280" cy="2651760"/>
          </a:xfrm>
          <a:prstGeom prst="roundRect">
            <a:avLst>
              <a:gd name="adj" fmla="val 3448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5623560" y="2651760"/>
            <a:ext cx="822960" cy="82296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530" y="286573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343400" y="36118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$12K</a:t>
            </a:r>
            <a:endParaRPr lang="en-US" sz="4400" dirty="0"/>
          </a:p>
        </p:txBody>
      </p:sp>
      <p:sp>
        <p:nvSpPr>
          <p:cNvPr id="13" name="Text 9"/>
          <p:cNvSpPr/>
          <p:nvPr/>
        </p:nvSpPr>
        <p:spPr>
          <a:xfrm>
            <a:off x="4617720" y="434340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recurring revenue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46720" y="2331720"/>
            <a:ext cx="3383280" cy="2651760"/>
          </a:xfrm>
          <a:prstGeom prst="roundRect">
            <a:avLst>
              <a:gd name="adj" fmla="val 3448"/>
            </a:avLst>
          </a:prstGeom>
          <a:solidFill>
            <a:srgbClr val="1C7A72">
              <a:alpha val="75000"/>
            </a:srgbClr>
          </a:solidFill>
          <a:ln/>
        </p:spPr>
      </p:sp>
      <p:sp>
        <p:nvSpPr>
          <p:cNvPr id="15" name="Shape 11"/>
          <p:cNvSpPr/>
          <p:nvPr/>
        </p:nvSpPr>
        <p:spPr>
          <a:xfrm>
            <a:off x="9326880" y="2651760"/>
            <a:ext cx="822960" cy="822960"/>
          </a:xfrm>
          <a:prstGeom prst="ellipse">
            <a:avLst/>
          </a:prstGeom>
          <a:solidFill>
            <a:srgbClr val="FF6B4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0850" y="286573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46720" y="361188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$300</a:t>
            </a:r>
            <a:endParaRPr lang="en-US" sz="4400" dirty="0"/>
          </a:p>
        </p:txBody>
      </p:sp>
      <p:sp>
        <p:nvSpPr>
          <p:cNvPr id="18" name="Text 13"/>
          <p:cNvSpPr/>
          <p:nvPr/>
        </p:nvSpPr>
        <p:spPr>
          <a:xfrm>
            <a:off x="8321040" y="4343400"/>
            <a:ext cx="2834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revenue per clinic / month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40080" y="52578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clinic on the platform is a paying customer — subscription revenue, month over month.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large, fragmented, and under-digitized market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417320" y="1691640"/>
            <a:ext cx="4389120" cy="4389120"/>
          </a:xfrm>
          <a:prstGeom prst="ellipse">
            <a:avLst/>
          </a:prstGeom>
          <a:solidFill>
            <a:srgbClr val="0F5C56">
              <a:alpha val="22000"/>
            </a:srgbClr>
          </a:solidFill>
          <a:ln w="15875">
            <a:solidFill>
              <a:srgbClr val="0F5C5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03120" y="2377440"/>
            <a:ext cx="3017520" cy="3017520"/>
          </a:xfrm>
          <a:prstGeom prst="ellipse">
            <a:avLst/>
          </a:prstGeom>
          <a:solidFill>
            <a:srgbClr val="0F5C56">
              <a:alpha val="55000"/>
            </a:srgbClr>
          </a:solidFill>
          <a:ln w="15875">
            <a:solidFill>
              <a:srgbClr val="0F5C5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88920" y="3063240"/>
            <a:ext cx="1645920" cy="1645920"/>
          </a:xfrm>
          <a:prstGeom prst="ellipse">
            <a:avLst/>
          </a:prstGeom>
          <a:solidFill>
            <a:srgbClr val="FF6B4A">
              <a:alpha val="90000"/>
            </a:srgbClr>
          </a:solidFill>
          <a:ln w="15875">
            <a:solidFill>
              <a:srgbClr val="FF6B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88920" y="3474720"/>
            <a:ext cx="1645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788920" y="376732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~5,000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practices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3154680" y="25146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154680" y="1828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949440" y="2359152"/>
            <a:ext cx="256032" cy="256032"/>
          </a:xfrm>
          <a:prstGeom prst="ellipse">
            <a:avLst/>
          </a:prstGeom>
          <a:solidFill>
            <a:srgbClr val="FF6B4A"/>
          </a:solidFill>
          <a:ln/>
        </p:spPr>
      </p:sp>
      <p:sp>
        <p:nvSpPr>
          <p:cNvPr id="12" name="Text 10"/>
          <p:cNvSpPr/>
          <p:nvPr/>
        </p:nvSpPr>
        <p:spPr>
          <a:xfrm>
            <a:off x="7360920" y="228600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SOM  —  ~5,000 practices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360920" y="265176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Reachable via direct sales &amp; channel partners in the next 3 years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949440" y="3593592"/>
            <a:ext cx="256032" cy="256032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15" name="Text 13"/>
          <p:cNvSpPr/>
          <p:nvPr/>
        </p:nvSpPr>
        <p:spPr>
          <a:xfrm>
            <a:off x="7360920" y="35204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  —  ~90,000 independent &amp; small-group practices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360920" y="388620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Non-DSO practices most likely to need self-serve scheduling software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949440" y="4828032"/>
            <a:ext cx="256032" cy="256032"/>
          </a:xfrm>
          <a:prstGeom prst="ellipse">
            <a:avLst/>
          </a:prstGeom>
          <a:solidFill>
            <a:srgbClr val="0F5C56"/>
          </a:solidFill>
          <a:ln/>
        </p:spPr>
      </p:sp>
      <p:sp>
        <p:nvSpPr>
          <p:cNvPr id="18" name="Text 16"/>
          <p:cNvSpPr/>
          <p:nvPr/>
        </p:nvSpPr>
        <p:spPr>
          <a:xfrm>
            <a:off x="7360920" y="475488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TAM  —  ~130,000 US dental practices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360920" y="512064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estimate of total US dental practice locations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40080" y="63550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industry practice-count estimates; company analysis of reachable segment.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Simple per-clinic SaaS, priced to expand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777240" cy="77724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2162" y="1710842"/>
            <a:ext cx="373075" cy="3730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508760"/>
            <a:ext cx="9875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$300 / month average revenue per clinic today, billed as a recurring subscription — 40 clinics × $300 = $12K MRR.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2697480"/>
            <a:ext cx="324612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914400" y="29718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Core Scheduling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3520440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Unified calendar, online booking, and staff schedule sync. The entry point for every new clinic.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206240" y="2697480"/>
            <a:ext cx="3246120" cy="2377440"/>
          </a:xfrm>
          <a:prstGeom prst="roundRect">
            <a:avLst>
              <a:gd name="adj" fmla="val 3846"/>
            </a:avLst>
          </a:prstGeom>
          <a:solidFill>
            <a:srgbClr val="0F5C56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4480560" y="29718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Automation Add-on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480560" y="3520440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CFE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reminders, confirmations, and no-show / waitlist backfill. Highest-attach upsell.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772400" y="2697480"/>
            <a:ext cx="324612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8046720" y="2971800"/>
            <a:ext cx="2697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Growth Add-on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046720" y="3520440"/>
            <a:ext cx="26974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campaigns and multi-location reporting for growing practice groups — land-and-expand revenue.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40080" y="53035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High-margin SaaS: hosting and support costs scale sub-linearly with clinic count.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GO-TO-MARKET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channel that got us to 40 clinics, scaled up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3246120" cy="329184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10312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4090" y="2317090"/>
            <a:ext cx="395021" cy="39502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1089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 outbound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3611880"/>
            <a:ext cx="2606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Targeted outreach to independent multi-chair practices — the proven channel behind our first 40 clinics. Seed funds add SDRs and AEs to scale it.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4206240" y="1737360"/>
            <a:ext cx="3246120" cy="329184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26280" y="210312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250" y="2317090"/>
            <a:ext cx="395021" cy="39502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526280" y="31089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Referral &amp; community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526280" y="3611880"/>
            <a:ext cx="2606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Word-of-mouth inside regional dental networks, study clubs, and practice-owner groups drives low-cost, high-trust signups.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7772400" y="1737360"/>
            <a:ext cx="3246120" cy="329184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A3F3B">
                <a:alpha val="15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092440" y="2103120"/>
            <a:ext cx="822960" cy="822960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6410" y="2317090"/>
            <a:ext cx="395021" cy="39502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092440" y="3108960"/>
            <a:ext cx="2606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Channel partnerships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092440" y="3611880"/>
            <a:ext cx="2606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 supply reps and practice consultants already call on clinics weekly — a natural distribution partner for scheduling software.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40080" y="5257800"/>
            <a:ext cx="10881360" cy="777240"/>
          </a:xfrm>
          <a:prstGeom prst="roundRect">
            <a:avLst>
              <a:gd name="adj" fmla="val 11765"/>
            </a:avLst>
          </a:prstGeom>
          <a:solidFill>
            <a:srgbClr val="0F5C56"/>
          </a:solidFill>
          <a:ln/>
        </p:spPr>
      </p:sp>
      <p:sp>
        <p:nvSpPr>
          <p:cNvPr id="20" name="Text 15"/>
          <p:cNvSpPr/>
          <p:nvPr/>
        </p:nvSpPr>
        <p:spPr>
          <a:xfrm>
            <a:off x="914400" y="525780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capital is primarily allocated to sales &amp; marketing — hiring quota-carrying reps and scaling outbound and referral programs.</a:t>
            </a:r>
            <a:endParaRPr lang="en-US" sz="1350" dirty="0"/>
          </a:p>
        </p:txBody>
      </p:sp>
      <p:sp>
        <p:nvSpPr>
          <p:cNvPr id="21" name="Text 16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9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F5C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LANDSCAPE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109087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72B2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Purpose-built for dental, not a generic calendar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10881360" cy="658368"/>
          </a:xfrm>
          <a:prstGeom prst="rect">
            <a:avLst/>
          </a:prstGeom>
          <a:solidFill>
            <a:srgbClr val="0F5C56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691640"/>
            <a:ext cx="4023360" cy="658368"/>
          </a:xfrm>
          <a:prstGeom prst="rect">
            <a:avLst/>
          </a:prstGeom>
          <a:noFill/>
          <a:ln/>
        </p:spPr>
        <p:txBody>
          <a:bodyPr wrap="square" lIns="0" tIns="152400" rIns="0" bIns="0" rtlCol="0" anchor="ctr"/>
          <a:lstStyle/>
          <a:p>
            <a:pPr algn="l" indent="0" marL="0">
              <a:buNone/>
            </a:pP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663440" y="169164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Legacy PMS scheduling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949440" y="169164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Generic booking tools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235440" y="169164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DentalFlow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2350008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for multi-chair dental ops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632704" y="2505456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23047" y="2595799"/>
            <a:ext cx="166787" cy="166787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7918704" y="2505456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9047" y="2595799"/>
            <a:ext cx="166787" cy="166787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10204704" y="2505456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5047" y="2595799"/>
            <a:ext cx="166787" cy="166787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640080" y="3008376"/>
            <a:ext cx="10881360" cy="658368"/>
          </a:xfrm>
          <a:prstGeom prst="rect">
            <a:avLst/>
          </a:prstGeom>
          <a:solidFill>
            <a:srgbClr val="EAF4F2"/>
          </a:solidFill>
          <a:ln/>
        </p:spPr>
      </p:sp>
      <p:sp>
        <p:nvSpPr>
          <p:cNvPr id="17" name="Text 12"/>
          <p:cNvSpPr/>
          <p:nvPr/>
        </p:nvSpPr>
        <p:spPr>
          <a:xfrm>
            <a:off x="777240" y="3008376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waitlist backfill</a:t>
            </a:r>
            <a:endParaRPr lang="en-US" sz="1300" dirty="0"/>
          </a:p>
        </p:txBody>
      </p:sp>
      <p:sp>
        <p:nvSpPr>
          <p:cNvPr id="18" name="Shape 13"/>
          <p:cNvSpPr/>
          <p:nvPr/>
        </p:nvSpPr>
        <p:spPr>
          <a:xfrm>
            <a:off x="5632704" y="3163824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3047" y="3254167"/>
            <a:ext cx="166787" cy="166787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7918704" y="3163824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047" y="3254167"/>
            <a:ext cx="166787" cy="166787"/>
          </a:xfrm>
          <a:prstGeom prst="rect">
            <a:avLst/>
          </a:prstGeom>
        </p:spPr>
      </p:pic>
      <p:sp>
        <p:nvSpPr>
          <p:cNvPr id="22" name="Shape 15"/>
          <p:cNvSpPr/>
          <p:nvPr/>
        </p:nvSpPr>
        <p:spPr>
          <a:xfrm>
            <a:off x="10204704" y="3163824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95047" y="3254167"/>
            <a:ext cx="166787" cy="166787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77240" y="3666744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No-show reduction workflows</a:t>
            </a:r>
            <a:endParaRPr lang="en-US" sz="1300" dirty="0"/>
          </a:p>
        </p:txBody>
      </p:sp>
      <p:sp>
        <p:nvSpPr>
          <p:cNvPr id="25" name="Text 17"/>
          <p:cNvSpPr/>
          <p:nvPr/>
        </p:nvSpPr>
        <p:spPr>
          <a:xfrm>
            <a:off x="4663440" y="3666744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1200" dirty="0"/>
          </a:p>
        </p:txBody>
      </p:sp>
      <p:sp>
        <p:nvSpPr>
          <p:cNvPr id="26" name="Shape 18"/>
          <p:cNvSpPr/>
          <p:nvPr/>
        </p:nvSpPr>
        <p:spPr>
          <a:xfrm>
            <a:off x="7918704" y="3822192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9047" y="3912535"/>
            <a:ext cx="166787" cy="166787"/>
          </a:xfrm>
          <a:prstGeom prst="rect">
            <a:avLst/>
          </a:prstGeom>
        </p:spPr>
      </p:pic>
      <p:sp>
        <p:nvSpPr>
          <p:cNvPr id="28" name="Shape 19"/>
          <p:cNvSpPr/>
          <p:nvPr/>
        </p:nvSpPr>
        <p:spPr>
          <a:xfrm>
            <a:off x="10204704" y="3822192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95047" y="3912535"/>
            <a:ext cx="166787" cy="166787"/>
          </a:xfrm>
          <a:prstGeom prst="rect">
            <a:avLst/>
          </a:prstGeom>
        </p:spPr>
      </p:pic>
      <p:sp>
        <p:nvSpPr>
          <p:cNvPr id="30" name="Shape 20"/>
          <p:cNvSpPr/>
          <p:nvPr/>
        </p:nvSpPr>
        <p:spPr>
          <a:xfrm>
            <a:off x="640080" y="4325112"/>
            <a:ext cx="10881360" cy="658368"/>
          </a:xfrm>
          <a:prstGeom prst="rect">
            <a:avLst/>
          </a:prstGeom>
          <a:solidFill>
            <a:srgbClr val="EAF4F2"/>
          </a:solidFill>
          <a:ln/>
        </p:spPr>
      </p:sp>
      <p:sp>
        <p:nvSpPr>
          <p:cNvPr id="31" name="Text 21"/>
          <p:cNvSpPr/>
          <p:nvPr/>
        </p:nvSpPr>
        <p:spPr>
          <a:xfrm>
            <a:off x="777240" y="4325112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Modern, mobile-friendly UX</a:t>
            </a:r>
            <a:endParaRPr lang="en-US" sz="1300" dirty="0"/>
          </a:p>
        </p:txBody>
      </p:sp>
      <p:sp>
        <p:nvSpPr>
          <p:cNvPr id="32" name="Shape 22"/>
          <p:cNvSpPr/>
          <p:nvPr/>
        </p:nvSpPr>
        <p:spPr>
          <a:xfrm>
            <a:off x="5632704" y="4480560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33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047" y="4570903"/>
            <a:ext cx="166787" cy="166787"/>
          </a:xfrm>
          <a:prstGeom prst="rect">
            <a:avLst/>
          </a:prstGeom>
        </p:spPr>
      </p:pic>
      <p:sp>
        <p:nvSpPr>
          <p:cNvPr id="34" name="Shape 23"/>
          <p:cNvSpPr/>
          <p:nvPr/>
        </p:nvSpPr>
        <p:spPr>
          <a:xfrm>
            <a:off x="7918704" y="4480560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35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9047" y="4570903"/>
            <a:ext cx="166787" cy="166787"/>
          </a:xfrm>
          <a:prstGeom prst="rect">
            <a:avLst/>
          </a:prstGeom>
        </p:spPr>
      </p:pic>
      <p:sp>
        <p:nvSpPr>
          <p:cNvPr id="36" name="Shape 24"/>
          <p:cNvSpPr/>
          <p:nvPr/>
        </p:nvSpPr>
        <p:spPr>
          <a:xfrm>
            <a:off x="10204704" y="4480560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37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295047" y="4570903"/>
            <a:ext cx="166787" cy="166787"/>
          </a:xfrm>
          <a:prstGeom prst="rect">
            <a:avLst/>
          </a:prstGeom>
        </p:spPr>
      </p:pic>
      <p:sp>
        <p:nvSpPr>
          <p:cNvPr id="38" name="Text 25"/>
          <p:cNvSpPr/>
          <p:nvPr/>
        </p:nvSpPr>
        <p:spPr>
          <a:xfrm>
            <a:off x="777240" y="4983480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72B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Priced for small independent practices</a:t>
            </a:r>
            <a:endParaRPr lang="en-US" sz="1300" dirty="0"/>
          </a:p>
        </p:txBody>
      </p:sp>
      <p:sp>
        <p:nvSpPr>
          <p:cNvPr id="39" name="Text 26"/>
          <p:cNvSpPr/>
          <p:nvPr/>
        </p:nvSpPr>
        <p:spPr>
          <a:xfrm>
            <a:off x="4663440" y="4983480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Partial</a:t>
            </a:r>
            <a:endParaRPr lang="en-US" sz="1200" dirty="0"/>
          </a:p>
        </p:txBody>
      </p:sp>
      <p:sp>
        <p:nvSpPr>
          <p:cNvPr id="40" name="Shape 27"/>
          <p:cNvSpPr/>
          <p:nvPr/>
        </p:nvSpPr>
        <p:spPr>
          <a:xfrm>
            <a:off x="7918704" y="5138928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4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9047" y="5229271"/>
            <a:ext cx="166787" cy="166787"/>
          </a:xfrm>
          <a:prstGeom prst="rect">
            <a:avLst/>
          </a:prstGeom>
        </p:spPr>
      </p:pic>
      <p:sp>
        <p:nvSpPr>
          <p:cNvPr id="42" name="Shape 28"/>
          <p:cNvSpPr/>
          <p:nvPr/>
        </p:nvSpPr>
        <p:spPr>
          <a:xfrm>
            <a:off x="10204704" y="5138928"/>
            <a:ext cx="347472" cy="347472"/>
          </a:xfrm>
          <a:prstGeom prst="ellipse">
            <a:avLst/>
          </a:prstGeom>
          <a:solidFill>
            <a:srgbClr val="EAF4F2"/>
          </a:solidFill>
          <a:ln/>
        </p:spPr>
      </p:sp>
      <p:pic>
        <p:nvPicPr>
          <p:cNvPr id="43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295047" y="5229271"/>
            <a:ext cx="166787" cy="166787"/>
          </a:xfrm>
          <a:prstGeom prst="rect">
            <a:avLst/>
          </a:prstGeom>
        </p:spPr>
      </p:pic>
      <p:sp>
        <p:nvSpPr>
          <p:cNvPr id="44" name="Text 29"/>
          <p:cNvSpPr/>
          <p:nvPr/>
        </p:nvSpPr>
        <p:spPr>
          <a:xfrm>
            <a:off x="11365992" y="640080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C7A7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2026-08-31T11:20:39Z</dcterms:created>
  <dcterms:modified xsi:type="dcterms:W3CDTF">2026-08-31T11:20:39Z</dcterms:modified>
</cp:coreProperties>
</file>