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5A3A2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../deck-images/grain-farm-hero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349240" y="0"/>
            <a:ext cx="379476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" y="457200"/>
            <a:ext cx="46634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97BC62"/>
                </a:solidFill>
              </a:rPr>
              <a:t>GRAINCONNECT — PRE-SEED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457200" y="914400"/>
            <a:ext cx="466344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</a:rPr>
              <a:t>The Problem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457200" y="2377440"/>
            <a:ext cx="466344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200"/>
              </a:lnSpc>
              <a:buNone/>
            </a:pPr>
            <a:r>
              <a:rPr lang="en-US" sz="1200" dirty="0">
                <a:solidFill>
                  <a:srgbClr val="D8E2F5"/>
                </a:solidFill>
              </a:rPr>
              <a:t>Small grain farmers sell through 3-4 middlemen before reaching a buyer</a:t>
            </a:r>
            <a:endParaRPr lang="en-US" sz="1200" dirty="0"/>
          </a:p>
          <a:p>
            <a:pPr indent="0" marL="0">
              <a:lnSpc>
                <a:spcPts val="2200"/>
              </a:lnSpc>
              <a:buNone/>
            </a:pPr>
            <a:r>
              <a:rPr lang="en-US" sz="1200" dirty="0">
                <a:solidFill>
                  <a:srgbClr val="D8E2F5"/>
                </a:solidFill>
              </a:rPr>
              <a:t>Each layer takes a cut — farmers keep as little as 40% of end-market price</a:t>
            </a:r>
            <a:endParaRPr lang="en-US" sz="1200" dirty="0"/>
          </a:p>
          <a:p>
            <a:pPr indent="0" marL="0">
              <a:lnSpc>
                <a:spcPts val="2200"/>
              </a:lnSpc>
              <a:buNone/>
            </a:pPr>
            <a:r>
              <a:rPr lang="en-US" sz="1200" dirty="0">
                <a:solidFill>
                  <a:srgbClr val="D8E2F5"/>
                </a:solidFill>
              </a:rPr>
              <a:t>No direct, trustworthy way for buyers to source straight from small farms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B85042"/>
                </a:solidFill>
              </a:rPr>
              <a:t>GRAINCONNECT — PRE-SEED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822960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111111"/>
                </a:solidFill>
              </a:rPr>
              <a:t>Our Solution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457200" y="1810512"/>
            <a:ext cx="146304" cy="146304"/>
          </a:xfrm>
          <a:prstGeom prst="ellipse">
            <a:avLst/>
          </a:prstGeom>
          <a:solidFill>
            <a:srgbClr val="F4E5E3"/>
          </a:solidFill>
          <a:ln/>
        </p:spPr>
      </p:sp>
      <p:sp>
        <p:nvSpPr>
          <p:cNvPr id="5" name="Shape 3"/>
          <p:cNvSpPr/>
          <p:nvPr/>
        </p:nvSpPr>
        <p:spPr>
          <a:xfrm>
            <a:off x="507492" y="1860804"/>
            <a:ext cx="45720" cy="45720"/>
          </a:xfrm>
          <a:prstGeom prst="ellipse">
            <a:avLst/>
          </a:prstGeom>
          <a:solidFill>
            <a:srgbClr val="B85042"/>
          </a:solidFill>
          <a:ln/>
        </p:spPr>
      </p:sp>
      <p:sp>
        <p:nvSpPr>
          <p:cNvPr id="6" name="Text 4"/>
          <p:cNvSpPr/>
          <p:nvPr/>
        </p:nvSpPr>
        <p:spPr>
          <a:xfrm>
            <a:off x="777240" y="1709928"/>
            <a:ext cx="78638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</a:rPr>
              <a:t>A marketplace connecting small grain farmers directly to buyers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457200" y="2377440"/>
            <a:ext cx="146304" cy="146304"/>
          </a:xfrm>
          <a:prstGeom prst="ellipse">
            <a:avLst/>
          </a:prstGeom>
          <a:solidFill>
            <a:srgbClr val="F4E5E3"/>
          </a:solidFill>
          <a:ln/>
        </p:spPr>
      </p:sp>
      <p:sp>
        <p:nvSpPr>
          <p:cNvPr id="8" name="Shape 6"/>
          <p:cNvSpPr/>
          <p:nvPr/>
        </p:nvSpPr>
        <p:spPr>
          <a:xfrm>
            <a:off x="507492" y="2427732"/>
            <a:ext cx="45720" cy="45720"/>
          </a:xfrm>
          <a:prstGeom prst="ellipse">
            <a:avLst/>
          </a:prstGeom>
          <a:solidFill>
            <a:srgbClr val="B85042"/>
          </a:solidFill>
          <a:ln/>
        </p:spPr>
      </p:sp>
      <p:sp>
        <p:nvSpPr>
          <p:cNvPr id="9" name="Text 7"/>
          <p:cNvSpPr/>
          <p:nvPr/>
        </p:nvSpPr>
        <p:spPr>
          <a:xfrm>
            <a:off x="777240" y="2276856"/>
            <a:ext cx="78638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</a:rPr>
              <a:t>Built-in quality verification so buyers can trust listings sight-unseen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457200" y="2944368"/>
            <a:ext cx="146304" cy="146304"/>
          </a:xfrm>
          <a:prstGeom prst="ellipse">
            <a:avLst/>
          </a:prstGeom>
          <a:solidFill>
            <a:srgbClr val="F4E5E3"/>
          </a:solidFill>
          <a:ln/>
        </p:spPr>
      </p:sp>
      <p:sp>
        <p:nvSpPr>
          <p:cNvPr id="11" name="Shape 9"/>
          <p:cNvSpPr/>
          <p:nvPr/>
        </p:nvSpPr>
        <p:spPr>
          <a:xfrm>
            <a:off x="507492" y="2994660"/>
            <a:ext cx="45720" cy="45720"/>
          </a:xfrm>
          <a:prstGeom prst="ellipse">
            <a:avLst/>
          </a:prstGeom>
          <a:solidFill>
            <a:srgbClr val="B85042"/>
          </a:solidFill>
          <a:ln/>
        </p:spPr>
      </p:sp>
      <p:sp>
        <p:nvSpPr>
          <p:cNvPr id="12" name="Text 10"/>
          <p:cNvSpPr/>
          <p:nvPr/>
        </p:nvSpPr>
        <p:spPr>
          <a:xfrm>
            <a:off x="777240" y="2843784"/>
            <a:ext cx="78638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</a:rPr>
              <a:t>Farmers keep 85%+ of the final sale price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0" y="5074920"/>
            <a:ext cx="4572000" cy="54864"/>
          </a:xfrm>
          <a:prstGeom prst="rect">
            <a:avLst/>
          </a:prstGeom>
          <a:solidFill>
            <a:srgbClr val="B85042"/>
          </a:solidFill>
          <a:ln/>
        </p:spPr>
      </p:sp>
      <p:sp>
        <p:nvSpPr>
          <p:cNvPr id="14" name="Shape 12"/>
          <p:cNvSpPr/>
          <p:nvPr/>
        </p:nvSpPr>
        <p:spPr>
          <a:xfrm>
            <a:off x="4572000" y="5074920"/>
            <a:ext cx="4572000" cy="54864"/>
          </a:xfrm>
          <a:prstGeom prst="rect">
            <a:avLst/>
          </a:prstGeom>
          <a:solidFill>
            <a:srgbClr val="97BC62"/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B85042"/>
                </a:solidFill>
              </a:rPr>
              <a:t>GRAINCONNECT — PRE-SEED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822960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111111"/>
                </a:solidFill>
              </a:rPr>
              <a:t>Market Opportunity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457200" y="1810512"/>
            <a:ext cx="146304" cy="146304"/>
          </a:xfrm>
          <a:prstGeom prst="ellipse">
            <a:avLst/>
          </a:prstGeom>
          <a:solidFill>
            <a:srgbClr val="F4E5E3"/>
          </a:solidFill>
          <a:ln/>
        </p:spPr>
      </p:sp>
      <p:sp>
        <p:nvSpPr>
          <p:cNvPr id="5" name="Shape 3"/>
          <p:cNvSpPr/>
          <p:nvPr/>
        </p:nvSpPr>
        <p:spPr>
          <a:xfrm>
            <a:off x="507492" y="1860804"/>
            <a:ext cx="45720" cy="45720"/>
          </a:xfrm>
          <a:prstGeom prst="ellipse">
            <a:avLst/>
          </a:prstGeom>
          <a:solidFill>
            <a:srgbClr val="B85042"/>
          </a:solidFill>
          <a:ln/>
        </p:spPr>
      </p:sp>
      <p:sp>
        <p:nvSpPr>
          <p:cNvPr id="6" name="Text 4"/>
          <p:cNvSpPr/>
          <p:nvPr/>
        </p:nvSpPr>
        <p:spPr>
          <a:xfrm>
            <a:off x="777240" y="1709928"/>
            <a:ext cx="78638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</a:rPr>
              <a:t>$4.2B addressable market in small-farm grain sales in our region alone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457200" y="2377440"/>
            <a:ext cx="146304" cy="146304"/>
          </a:xfrm>
          <a:prstGeom prst="ellipse">
            <a:avLst/>
          </a:prstGeom>
          <a:solidFill>
            <a:srgbClr val="F4E5E3"/>
          </a:solidFill>
          <a:ln/>
        </p:spPr>
      </p:sp>
      <p:sp>
        <p:nvSpPr>
          <p:cNvPr id="8" name="Shape 6"/>
          <p:cNvSpPr/>
          <p:nvPr/>
        </p:nvSpPr>
        <p:spPr>
          <a:xfrm>
            <a:off x="507492" y="2427732"/>
            <a:ext cx="45720" cy="45720"/>
          </a:xfrm>
          <a:prstGeom prst="ellipse">
            <a:avLst/>
          </a:prstGeom>
          <a:solidFill>
            <a:srgbClr val="B85042"/>
          </a:solidFill>
          <a:ln/>
        </p:spPr>
      </p:sp>
      <p:sp>
        <p:nvSpPr>
          <p:cNvPr id="9" name="Text 7"/>
          <p:cNvSpPr/>
          <p:nvPr/>
        </p:nvSpPr>
        <p:spPr>
          <a:xfrm>
            <a:off x="777240" y="2276856"/>
            <a:ext cx="78638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</a:rPr>
              <a:t>220 farmers surveyed, 78% said they'd switch today for a fairer cut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457200" y="2944368"/>
            <a:ext cx="146304" cy="146304"/>
          </a:xfrm>
          <a:prstGeom prst="ellipse">
            <a:avLst/>
          </a:prstGeom>
          <a:solidFill>
            <a:srgbClr val="F4E5E3"/>
          </a:solidFill>
          <a:ln/>
        </p:spPr>
      </p:sp>
      <p:sp>
        <p:nvSpPr>
          <p:cNvPr id="11" name="Shape 9"/>
          <p:cNvSpPr/>
          <p:nvPr/>
        </p:nvSpPr>
        <p:spPr>
          <a:xfrm>
            <a:off x="507492" y="2994660"/>
            <a:ext cx="45720" cy="45720"/>
          </a:xfrm>
          <a:prstGeom prst="ellipse">
            <a:avLst/>
          </a:prstGeom>
          <a:solidFill>
            <a:srgbClr val="B85042"/>
          </a:solidFill>
          <a:ln/>
        </p:spPr>
      </p:sp>
      <p:sp>
        <p:nvSpPr>
          <p:cNvPr id="12" name="Text 10"/>
          <p:cNvSpPr/>
          <p:nvPr/>
        </p:nvSpPr>
        <p:spPr>
          <a:xfrm>
            <a:off x="777240" y="2843784"/>
            <a:ext cx="78638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</a:rPr>
              <a:t>No direct competitor solving this specific middleman problem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0" y="5074920"/>
            <a:ext cx="4572000" cy="54864"/>
          </a:xfrm>
          <a:prstGeom prst="rect">
            <a:avLst/>
          </a:prstGeom>
          <a:solidFill>
            <a:srgbClr val="B85042"/>
          </a:solidFill>
          <a:ln/>
        </p:spPr>
      </p:sp>
      <p:sp>
        <p:nvSpPr>
          <p:cNvPr id="14" name="Shape 12"/>
          <p:cNvSpPr/>
          <p:nvPr/>
        </p:nvSpPr>
        <p:spPr>
          <a:xfrm>
            <a:off x="4572000" y="5074920"/>
            <a:ext cx="4572000" cy="54864"/>
          </a:xfrm>
          <a:prstGeom prst="rect">
            <a:avLst/>
          </a:prstGeom>
          <a:solidFill>
            <a:srgbClr val="97BC62"/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B85042"/>
                </a:solidFill>
              </a:rPr>
              <a:t>GRAINCONNECT — PRE-SEED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822960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111111"/>
                </a:solidFill>
              </a:rPr>
              <a:t>Go-To-Market Plan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457200" y="1810512"/>
            <a:ext cx="146304" cy="146304"/>
          </a:xfrm>
          <a:prstGeom prst="ellipse">
            <a:avLst/>
          </a:prstGeom>
          <a:solidFill>
            <a:srgbClr val="F4E5E3"/>
          </a:solidFill>
          <a:ln/>
        </p:spPr>
      </p:sp>
      <p:sp>
        <p:nvSpPr>
          <p:cNvPr id="5" name="Shape 3"/>
          <p:cNvSpPr/>
          <p:nvPr/>
        </p:nvSpPr>
        <p:spPr>
          <a:xfrm>
            <a:off x="507492" y="1860804"/>
            <a:ext cx="45720" cy="45720"/>
          </a:xfrm>
          <a:prstGeom prst="ellipse">
            <a:avLst/>
          </a:prstGeom>
          <a:solidFill>
            <a:srgbClr val="B85042"/>
          </a:solidFill>
          <a:ln/>
        </p:spPr>
      </p:sp>
      <p:sp>
        <p:nvSpPr>
          <p:cNvPr id="6" name="Text 4"/>
          <p:cNvSpPr/>
          <p:nvPr/>
        </p:nvSpPr>
        <p:spPr>
          <a:xfrm>
            <a:off x="777240" y="1709928"/>
            <a:ext cx="78638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</a:rPr>
              <a:t>Start with 3 farming co-ops we already have relationships with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457200" y="2377440"/>
            <a:ext cx="146304" cy="146304"/>
          </a:xfrm>
          <a:prstGeom prst="ellipse">
            <a:avLst/>
          </a:prstGeom>
          <a:solidFill>
            <a:srgbClr val="F4E5E3"/>
          </a:solidFill>
          <a:ln/>
        </p:spPr>
      </p:sp>
      <p:sp>
        <p:nvSpPr>
          <p:cNvPr id="8" name="Shape 6"/>
          <p:cNvSpPr/>
          <p:nvPr/>
        </p:nvSpPr>
        <p:spPr>
          <a:xfrm>
            <a:off x="507492" y="2427732"/>
            <a:ext cx="45720" cy="45720"/>
          </a:xfrm>
          <a:prstGeom prst="ellipse">
            <a:avLst/>
          </a:prstGeom>
          <a:solidFill>
            <a:srgbClr val="B85042"/>
          </a:solidFill>
          <a:ln/>
        </p:spPr>
      </p:sp>
      <p:sp>
        <p:nvSpPr>
          <p:cNvPr id="9" name="Text 7"/>
          <p:cNvSpPr/>
          <p:nvPr/>
        </p:nvSpPr>
        <p:spPr>
          <a:xfrm>
            <a:off x="777240" y="2276856"/>
            <a:ext cx="78638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</a:rPr>
              <a:t>Onboard buyers who already source from those co-ops today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457200" y="2944368"/>
            <a:ext cx="146304" cy="146304"/>
          </a:xfrm>
          <a:prstGeom prst="ellipse">
            <a:avLst/>
          </a:prstGeom>
          <a:solidFill>
            <a:srgbClr val="F4E5E3"/>
          </a:solidFill>
          <a:ln/>
        </p:spPr>
      </p:sp>
      <p:sp>
        <p:nvSpPr>
          <p:cNvPr id="11" name="Shape 9"/>
          <p:cNvSpPr/>
          <p:nvPr/>
        </p:nvSpPr>
        <p:spPr>
          <a:xfrm>
            <a:off x="507492" y="2994660"/>
            <a:ext cx="45720" cy="45720"/>
          </a:xfrm>
          <a:prstGeom prst="ellipse">
            <a:avLst/>
          </a:prstGeom>
          <a:solidFill>
            <a:srgbClr val="B85042"/>
          </a:solidFill>
          <a:ln/>
        </p:spPr>
      </p:sp>
      <p:sp>
        <p:nvSpPr>
          <p:cNvPr id="12" name="Text 10"/>
          <p:cNvSpPr/>
          <p:nvPr/>
        </p:nvSpPr>
        <p:spPr>
          <a:xfrm>
            <a:off x="777240" y="2843784"/>
            <a:ext cx="78638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</a:rPr>
              <a:t>Expand region by region as trust and volume build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0" y="5074920"/>
            <a:ext cx="4572000" cy="54864"/>
          </a:xfrm>
          <a:prstGeom prst="rect">
            <a:avLst/>
          </a:prstGeom>
          <a:solidFill>
            <a:srgbClr val="B85042"/>
          </a:solidFill>
          <a:ln/>
        </p:spPr>
      </p:sp>
      <p:sp>
        <p:nvSpPr>
          <p:cNvPr id="14" name="Shape 12"/>
          <p:cNvSpPr/>
          <p:nvPr/>
        </p:nvSpPr>
        <p:spPr>
          <a:xfrm>
            <a:off x="4572000" y="5074920"/>
            <a:ext cx="4572000" cy="54864"/>
          </a:xfrm>
          <a:prstGeom prst="rect">
            <a:avLst/>
          </a:prstGeom>
          <a:solidFill>
            <a:srgbClr val="97BC62"/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B85042"/>
                </a:solidFill>
              </a:rPr>
              <a:t>GRAINCONNECT — PRE-SEED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457200" y="731520"/>
            <a:ext cx="822960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111111"/>
                </a:solidFill>
              </a:rPr>
              <a:t>Business Model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457200" y="1810512"/>
            <a:ext cx="146304" cy="146304"/>
          </a:xfrm>
          <a:prstGeom prst="ellipse">
            <a:avLst/>
          </a:prstGeom>
          <a:solidFill>
            <a:srgbClr val="F4E5E3"/>
          </a:solidFill>
          <a:ln/>
        </p:spPr>
      </p:sp>
      <p:sp>
        <p:nvSpPr>
          <p:cNvPr id="5" name="Shape 3"/>
          <p:cNvSpPr/>
          <p:nvPr/>
        </p:nvSpPr>
        <p:spPr>
          <a:xfrm>
            <a:off x="507492" y="1860804"/>
            <a:ext cx="45720" cy="45720"/>
          </a:xfrm>
          <a:prstGeom prst="ellipse">
            <a:avLst/>
          </a:prstGeom>
          <a:solidFill>
            <a:srgbClr val="B85042"/>
          </a:solidFill>
          <a:ln/>
        </p:spPr>
      </p:sp>
      <p:sp>
        <p:nvSpPr>
          <p:cNvPr id="6" name="Text 4"/>
          <p:cNvSpPr/>
          <p:nvPr/>
        </p:nvSpPr>
        <p:spPr>
          <a:xfrm>
            <a:off x="777240" y="1709928"/>
            <a:ext cx="78638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</a:rPr>
              <a:t>3% transaction fee on completed sales, paid by the buyer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457200" y="2377440"/>
            <a:ext cx="146304" cy="146304"/>
          </a:xfrm>
          <a:prstGeom prst="ellipse">
            <a:avLst/>
          </a:prstGeom>
          <a:solidFill>
            <a:srgbClr val="F4E5E3"/>
          </a:solidFill>
          <a:ln/>
        </p:spPr>
      </p:sp>
      <p:sp>
        <p:nvSpPr>
          <p:cNvPr id="8" name="Shape 6"/>
          <p:cNvSpPr/>
          <p:nvPr/>
        </p:nvSpPr>
        <p:spPr>
          <a:xfrm>
            <a:off x="507492" y="2427732"/>
            <a:ext cx="45720" cy="45720"/>
          </a:xfrm>
          <a:prstGeom prst="ellipse">
            <a:avLst/>
          </a:prstGeom>
          <a:solidFill>
            <a:srgbClr val="B85042"/>
          </a:solidFill>
          <a:ln/>
        </p:spPr>
      </p:sp>
      <p:sp>
        <p:nvSpPr>
          <p:cNvPr id="9" name="Text 7"/>
          <p:cNvSpPr/>
          <p:nvPr/>
        </p:nvSpPr>
        <p:spPr>
          <a:xfrm>
            <a:off x="777240" y="2276856"/>
            <a:ext cx="78638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</a:rPr>
              <a:t>No listing fees for farmers — zero barrier to join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457200" y="2944368"/>
            <a:ext cx="146304" cy="146304"/>
          </a:xfrm>
          <a:prstGeom prst="ellipse">
            <a:avLst/>
          </a:prstGeom>
          <a:solidFill>
            <a:srgbClr val="F4E5E3"/>
          </a:solidFill>
          <a:ln/>
        </p:spPr>
      </p:sp>
      <p:sp>
        <p:nvSpPr>
          <p:cNvPr id="11" name="Shape 9"/>
          <p:cNvSpPr/>
          <p:nvPr/>
        </p:nvSpPr>
        <p:spPr>
          <a:xfrm>
            <a:off x="507492" y="2994660"/>
            <a:ext cx="45720" cy="45720"/>
          </a:xfrm>
          <a:prstGeom prst="ellipse">
            <a:avLst/>
          </a:prstGeom>
          <a:solidFill>
            <a:srgbClr val="B85042"/>
          </a:solidFill>
          <a:ln/>
        </p:spPr>
      </p:sp>
      <p:sp>
        <p:nvSpPr>
          <p:cNvPr id="12" name="Text 10"/>
          <p:cNvSpPr/>
          <p:nvPr/>
        </p:nvSpPr>
        <p:spPr>
          <a:xfrm>
            <a:off x="777240" y="2843784"/>
            <a:ext cx="78638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333333"/>
                </a:solidFill>
              </a:rPr>
              <a:t>Optional paid tier for buyers wanting priority sourcing alerts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0" y="5074920"/>
            <a:ext cx="4572000" cy="54864"/>
          </a:xfrm>
          <a:prstGeom prst="rect">
            <a:avLst/>
          </a:prstGeom>
          <a:solidFill>
            <a:srgbClr val="B85042"/>
          </a:solidFill>
          <a:ln/>
        </p:spPr>
      </p:sp>
      <p:sp>
        <p:nvSpPr>
          <p:cNvPr id="14" name="Shape 12"/>
          <p:cNvSpPr/>
          <p:nvPr/>
        </p:nvSpPr>
        <p:spPr>
          <a:xfrm>
            <a:off x="4572000" y="5074920"/>
            <a:ext cx="4572000" cy="54864"/>
          </a:xfrm>
          <a:prstGeom prst="rect">
            <a:avLst/>
          </a:prstGeom>
          <a:solidFill>
            <a:srgbClr val="97BC62"/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../deck-images/grain-farm-hero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347472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794760" y="411480"/>
            <a:ext cx="4937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B85042"/>
                </a:solidFill>
              </a:rPr>
              <a:t>GRAINCONNECT — PRE-SEED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3794760" y="777240"/>
            <a:ext cx="49377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11111"/>
                </a:solidFill>
              </a:rPr>
              <a:t>What We're Raising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3794760" y="1600200"/>
            <a:ext cx="4937760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ts val="2400"/>
              </a:lnSpc>
              <a:buSzPct val="100000"/>
              <a:buChar char="—"/>
            </a:pPr>
            <a:r>
              <a:rPr lang="en-US" sz="1300" dirty="0">
                <a:solidFill>
                  <a:srgbClr val="333333"/>
                </a:solidFill>
              </a:rPr>
              <a:t>Pre-seed round to fund a 6-month pilot across 3 co-ops</a:t>
            </a:r>
            <a:endParaRPr lang="en-US" sz="1300" dirty="0"/>
          </a:p>
          <a:p>
            <a:pPr marL="342900" indent="-342900">
              <a:lnSpc>
                <a:spcPts val="2400"/>
              </a:lnSpc>
              <a:buSzPct val="100000"/>
              <a:buChar char="—"/>
            </a:pPr>
            <a:r>
              <a:rPr lang="en-US" sz="1300" dirty="0">
                <a:solidFill>
                  <a:srgbClr val="333333"/>
                </a:solidFill>
              </a:rPr>
              <a:t>Funds cover 2 engineering hires and a part-time farmer success lead</a:t>
            </a:r>
            <a:endParaRPr lang="en-US" sz="1300" dirty="0"/>
          </a:p>
          <a:p>
            <a:pPr marL="342900" indent="-342900">
              <a:lnSpc>
                <a:spcPts val="2400"/>
              </a:lnSpc>
              <a:buSzPct val="100000"/>
              <a:buChar char="—"/>
            </a:pPr>
            <a:r>
              <a:rPr lang="en-US" sz="1300" dirty="0">
                <a:solidFill>
                  <a:srgbClr val="333333"/>
                </a:solidFill>
              </a:rPr>
              <a:t>Goal: prove the model with $500K in transacted volume before seed round</a:t>
            </a:r>
            <a:endParaRPr lang="en-US" sz="1300" dirty="0"/>
          </a:p>
        </p:txBody>
      </p:sp>
      <p:sp>
        <p:nvSpPr>
          <p:cNvPr id="6" name="Shape 3"/>
          <p:cNvSpPr/>
          <p:nvPr/>
        </p:nvSpPr>
        <p:spPr>
          <a:xfrm>
            <a:off x="3474720" y="0"/>
            <a:ext cx="5669280" cy="54864"/>
          </a:xfrm>
          <a:prstGeom prst="rect">
            <a:avLst/>
          </a:prstGeom>
          <a:solidFill>
            <a:srgbClr val="B85042"/>
          </a:solidFill>
          <a:ln/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GrainConnect Pre-Seed Deck</dc:title>
  <dc:subject>PptxGenJS Presentation</dc:subject>
  <dc:creator>Happycapy</dc:creator>
  <cp:lastModifiedBy>Happycapy</cp:lastModifiedBy>
  <cp:revision>1</cp:revision>
  <dcterms:created xsi:type="dcterms:W3CDTF">2026-08-17T12:08:24Z</dcterms:created>
  <dcterms:modified xsi:type="dcterms:W3CDTF">2026-08-17T12:08:24Z</dcterms:modified>
</cp:coreProperties>
</file>