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charts/chart1.xml" ContentType="application/vnd.openxmlformats-officedocument.drawingml.chart+xml"/>
  <Override PartName="/ppt/slideMasters/slideMaster10.xml" ContentType="application/vnd.openxmlformats-officedocument.presentationml.slideMaster+xml"/>
  <Override PartName="/ppt/slides/slide10.xml" ContentType="application/vnd.openxmlformats-officedocument.presentationml.slide+xml"/>
  <Override PartName="/ppt/charts/chart2.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3-year net cost</c:v>
                </c:pt>
              </c:strCache>
            </c:strRef>
          </c:tx>
          <c:spPr>
            <a:solidFill>
              <a:srgbClr val="119E90"/>
            </a:solidFill>
            <a:effectLst/>
          </c:spPr>
          <c:invertIfNegative val="0"/>
          <c:dLbls>
            <c:numFmt formatCode="&quot;$&quot;#,##0" sourceLinked="0"/>
            <c:txPr>
              <a:bodyPr/>
              <a:lstStyle/>
              <a:p>
                <a:pPr>
                  <a:defRPr b="0" i="0" strike="noStrike" sz="900" u="none">
                    <a:solidFill>
                      <a:srgbClr val="14181D"/>
                    </a:solidFill>
                    <a:latin typeface="Arial"/>
                  </a:defRPr>
                </a:pPr>
              </a:p>
            </c:txPr>
            <c:showLegendKey val="0"/>
            <c:showVal val="1"/>
            <c:showCatName val="0"/>
            <c:showSerName val="0"/>
            <c:showPercent val="0"/>
            <c:showBubbleSize val="0"/>
            <c:showLeaderLines val="0"/>
          </c:dLbls>
          <c:dPt>
            <c:idx val="0"/>
            <c:invertIfNegative val="0"/>
            <c:bubble3D val="0"/>
            <c:spPr>
              <a:solidFill>
                <a:srgbClr val="119E90"/>
              </a:solidFill>
              <a:effectLst/>
            </c:spPr>
          </c:dPt>
          <c:dPt>
            <c:idx val="1"/>
            <c:invertIfNegative val="0"/>
            <c:bubble3D val="0"/>
            <c:spPr>
              <a:solidFill>
                <a:srgbClr val="119E90"/>
              </a:solidFill>
              <a:effectLst/>
            </c:spPr>
          </c:dPt>
          <c:dPt>
            <c:idx val="2"/>
            <c:invertIfNegative val="0"/>
            <c:bubble3D val="0"/>
            <c:spPr>
              <a:solidFill>
                <a:srgbClr val="C98A0E"/>
              </a:solidFill>
              <a:effectLst/>
            </c:spPr>
          </c:dPt>
          <c:dPt>
            <c:idx val="3"/>
            <c:invertIfNegative val="0"/>
            <c:bubble3D val="0"/>
            <c:spPr>
              <a:solidFill>
                <a:srgbClr val="C98A0E"/>
              </a:solidFill>
              <a:effectLst/>
            </c:spPr>
          </c:dPt>
          <c:dPt>
            <c:idx val="4"/>
            <c:invertIfNegative val="0"/>
            <c:bubble3D val="0"/>
            <c:spPr>
              <a:solidFill>
                <a:srgbClr val="C98A0E"/>
              </a:solidFill>
              <a:effectLst/>
            </c:spPr>
          </c:dPt>
          <c:dPt>
            <c:idx val="5"/>
            <c:invertIfNegative val="0"/>
            <c:bubble3D val="0"/>
            <c:spPr>
              <a:solidFill>
                <a:srgbClr val="FF5C39"/>
              </a:solidFill>
              <a:effectLst/>
            </c:spPr>
          </c:dPt>
          <c:dPt>
            <c:idx val="6"/>
            <c:invertIfNegative val="0"/>
            <c:bubble3D val="0"/>
            <c:spPr>
              <a:solidFill>
                <a:srgbClr val="C98A0E"/>
              </a:solidFill>
              <a:effectLst/>
            </c:spPr>
          </c:dPt>
          <c:cat>
            <c:multiLvlStrRef>
              <c:f>Sheet1!$A$2:$A$8</c:f>
              <c:multiLvlStrCache>
                <c:ptCount val="7"/>
                <c:lvl>
                  <c:pt idx="0">
                    <c:v>MacBook
Air 13"</c:v>
                  </c:pt>
                  <c:pt idx="1">
                    <c:v>MacBook
Air 15"</c:v>
                  </c:pt>
                  <c:pt idx="2">
                    <c:v>Zenbook
14 OLED</c:v>
                  </c:pt>
                  <c:pt idx="3">
                    <c:v>Galaxy
Book5 Pro</c:v>
                  </c:pt>
                  <c:pt idx="4">
                    <c:v>ASUS
ProArt P16</c:v>
                  </c:pt>
                  <c:pt idx="5">
                    <c:v>MacBook
Pro 14"</c:v>
                  </c:pt>
                  <c:pt idx="6">
                    <c:v>ThinkPad
X1 Carbon</c:v>
                  </c:pt>
                </c:lvl>
              </c:multiLvlStrCache>
            </c:multiLvlStrRef>
          </c:cat>
          <c:val>
            <c:numRef>
              <c:f>Sheet1!$B$2:$B$8</c:f>
              <c:numCache>
                <c:formatCode>General</c:formatCode>
                <c:ptCount val="7"/>
                <c:pt idx="0">
                  <c:v>468</c:v>
                </c:pt>
                <c:pt idx="1">
                  <c:v>540</c:v>
                </c:pt>
                <c:pt idx="2">
                  <c:v>740</c:v>
                </c:pt>
                <c:pt idx="3">
                  <c:v>1019</c:v>
                </c:pt>
                <c:pt idx="4">
                  <c:v>1104</c:v>
                </c:pt>
                <c:pt idx="5">
                  <c:v>1122</c:v>
                </c:pt>
                <c:pt idx="6">
                  <c:v>1215</c:v>
                </c:pt>
              </c:numCache>
            </c:numRef>
          </c:val>
        </c:ser>
        <c:dLbls>
          <c:numFmt formatCode="&quot;$&quot;#,##0" sourceLinked="0"/>
          <c:txPr>
            <a:bodyPr/>
            <a:lstStyle/>
            <a:p>
              <a:pPr>
                <a:defRPr b="0" i="0" strike="noStrike" sz="900" u="none">
                  <a:solidFill>
                    <a:srgbClr val="14181D"/>
                  </a:solidFill>
                  <a:latin typeface="Arial"/>
                </a:defRPr>
              </a:pPr>
            </a:p>
          </c:txPr>
          <c:showLegendKey val="0"/>
          <c:showVal val="1"/>
          <c:showCatName val="0"/>
          <c:showSerName val="0"/>
          <c:showPercent val="0"/>
          <c:showBubbleSize val="0"/>
          <c:showLeaderLines val="0"/>
        </c:dLbls>
        <c:gapWidth val="45"/>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6E7683"/>
                </a:solidFill>
                <a:latin typeface="Arial"/>
              </a:defRPr>
            </a:pPr>
            <a:endParaRPr lang="en-US"/>
          </a:p>
        </c:txPr>
        <c:crossAx val="2094734552"/>
        <c:crosses val="autoZero"/>
        <c:auto val="1"/>
        <c:lblAlgn val="ctr"/>
        <c:noMultiLvlLbl val="1"/>
      </c:catAx>
      <c:valAx>
        <c:axId val="2094734552"/>
        <c:scaling>
          <c:orientation val="minMax"/>
          <c:max val="1400"/>
          <c:min val="0"/>
        </c:scaling>
        <c:delete val="0"/>
        <c:axPos val="l"/>
        <c:majorGridlines>
          <c:spPr>
            <a:ln w="6350" cap="flat">
              <a:solidFill>
                <a:srgbClr val="E6E1D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E7683"/>
                </a:solidFill>
                <a:latin typeface="Arial"/>
              </a:defRPr>
            </a:pPr>
            <a:endParaRPr lang="en-US"/>
          </a:p>
        </c:txPr>
        <c:crossAx val="2094734554"/>
        <c:crosses val="autoZero"/>
        <c:crossBetween val="between"/>
      </c:valAx>
      <c:spPr>
        <a:noFill/>
        <a:ln>
          <a:noFill/>
        </a:ln>
        <a:effectLst/>
      </c:spPr>
    </c:plotArea>
    <c:plotVisOnly val="1"/>
    <c:dispBlanksAs val="span"/>
  </c:chart>
  <c:spPr>
    <a:solidFill>
      <a:srgbClr val="F7F5F1"/>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After 1 year</c:v>
                </c:pt>
              </c:strCache>
            </c:strRef>
          </c:tx>
          <c:spPr>
            <a:solidFill>
              <a:srgbClr val="FF5C39"/>
            </a:solidFill>
            <a:effectLst/>
          </c:spPr>
          <c:invertIfNegative val="0"/>
          <c:dLbls>
            <c:numFmt formatCode="0&quot;%&quot;" sourceLinked="0"/>
            <c:txPr>
              <a:bodyPr/>
              <a:lstStyle/>
              <a:p>
                <a:pPr>
                  <a:defRPr b="0" i="0" strike="noStrike" sz="850" u="none">
                    <a:solidFill>
                      <a:srgbClr val="14181D"/>
                    </a:solidFill>
                    <a:latin typeface="Arial"/>
                  </a:defRPr>
                </a:pPr>
              </a:p>
            </c:txPr>
            <c:showLegendKey val="0"/>
            <c:showVal val="1"/>
            <c:showCatName val="0"/>
            <c:showSerName val="0"/>
            <c:showPercent val="0"/>
            <c:showBubbleSize val="0"/>
            <c:showLeaderLines val="0"/>
          </c:dLbls>
          <c:cat>
            <c:multiLvlStrRef>
              <c:f>Sheet1!$A$2:$A$5</c:f>
              <c:multiLvlStrCache>
                <c:ptCount val="4"/>
                <c:lvl>
                  <c:pt idx="0">
                    <c:v>MacBook Air 15"</c:v>
                  </c:pt>
                  <c:pt idx="1">
                    <c:v>MacBook Pro 14"</c:v>
                  </c:pt>
                  <c:pt idx="2">
                    <c:v>ASUS ProArt P16</c:v>
                  </c:pt>
                  <c:pt idx="3">
                    <c:v>Zenbook 14 OLED</c:v>
                  </c:pt>
                </c:lvl>
              </c:multiLvlStrCache>
            </c:multiLvlStrRef>
          </c:cat>
          <c:val>
            <c:numRef>
              <c:f>Sheet1!$B$2:$B$5</c:f>
              <c:numCache>
                <c:formatCode>General</c:formatCode>
                <c:ptCount val="4"/>
                <c:pt idx="0">
                  <c:v>83</c:v>
                </c:pt>
                <c:pt idx="1">
                  <c:v>69</c:v>
                </c:pt>
                <c:pt idx="2">
                  <c:v>58</c:v>
                </c:pt>
                <c:pt idx="3">
                  <c:v>48</c:v>
                </c:pt>
              </c:numCache>
            </c:numRef>
          </c:val>
        </c:ser>
        <c:ser>
          <c:idx val="1"/>
          <c:order val="1"/>
          <c:tx>
            <c:strRef>
              <c:f>Sheet1!$C$1</c:f>
              <c:strCache>
                <c:ptCount val="1"/>
                <c:pt idx="0">
                  <c:v>After 3 years</c:v>
                </c:pt>
              </c:strCache>
            </c:strRef>
          </c:tx>
          <c:spPr>
            <a:solidFill>
              <a:srgbClr val="119E90"/>
            </a:solidFill>
            <a:effectLst/>
          </c:spPr>
          <c:invertIfNegative val="0"/>
          <c:dLbls>
            <c:numFmt formatCode="0&quot;%&quot;" sourceLinked="0"/>
            <c:txPr>
              <a:bodyPr/>
              <a:lstStyle/>
              <a:p>
                <a:pPr>
                  <a:defRPr b="0" i="0" strike="noStrike" sz="850" u="none">
                    <a:solidFill>
                      <a:srgbClr val="14181D"/>
                    </a:solidFill>
                    <a:latin typeface="Arial"/>
                  </a:defRPr>
                </a:pPr>
              </a:p>
            </c:txPr>
            <c:showLegendKey val="0"/>
            <c:showVal val="1"/>
            <c:showCatName val="0"/>
            <c:showSerName val="0"/>
            <c:showPercent val="0"/>
            <c:showBubbleSize val="0"/>
            <c:showLeaderLines val="0"/>
          </c:dLbls>
          <c:cat>
            <c:multiLvlStrRef>
              <c:f>Sheet1!$A$2:$A$5</c:f>
              <c:multiLvlStrCache>
                <c:ptCount val="4"/>
                <c:lvl>
                  <c:pt idx="0">
                    <c:v>MacBook Air 15"</c:v>
                  </c:pt>
                  <c:pt idx="1">
                    <c:v>MacBook Pro 14"</c:v>
                  </c:pt>
                  <c:pt idx="2">
                    <c:v>ASUS ProArt P16</c:v>
                  </c:pt>
                  <c:pt idx="3">
                    <c:v>Zenbook 14 OLED</c:v>
                  </c:pt>
                </c:lvl>
              </c:multiLvlStrCache>
            </c:multiLvlStrRef>
          </c:cat>
          <c:val>
            <c:numRef>
              <c:f>Sheet1!$C$2:$C$5</c:f>
              <c:numCache>
                <c:formatCode>General</c:formatCode>
                <c:ptCount val="4"/>
                <c:pt idx="0">
                  <c:v>64</c:v>
                </c:pt>
                <c:pt idx="1">
                  <c:v>49</c:v>
                </c:pt>
                <c:pt idx="2">
                  <c:v>35</c:v>
                </c:pt>
                <c:pt idx="3">
                  <c:v>22</c:v>
                </c:pt>
              </c:numCache>
            </c:numRef>
          </c:val>
        </c:ser>
        <c:dLbls>
          <c:numFmt formatCode="0&quot;%&quot;" sourceLinked="0"/>
          <c:txPr>
            <a:bodyPr/>
            <a:lstStyle/>
            <a:p>
              <a:pPr>
                <a:defRPr b="0" i="0" strike="noStrike" sz="850" u="none">
                  <a:solidFill>
                    <a:srgbClr val="14181D"/>
                  </a:solidFill>
                  <a:latin typeface="Arial"/>
                </a:defRPr>
              </a:pPr>
            </a:p>
          </c:txPr>
          <c:showLegendKey val="0"/>
          <c:showVal val="1"/>
          <c:showCatName val="0"/>
          <c:showSerName val="0"/>
          <c:showPercent val="0"/>
          <c:showBubbleSize val="0"/>
          <c:showLeaderLines val="0"/>
        </c:dLbls>
        <c:gapWidth val="55"/>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6E7683"/>
                </a:solidFill>
                <a:latin typeface="Arial"/>
              </a:defRPr>
            </a:pPr>
            <a:endParaRPr lang="en-US"/>
          </a:p>
        </c:txPr>
        <c:crossAx val="2094734552"/>
        <c:crosses val="autoZero"/>
        <c:auto val="1"/>
        <c:lblAlgn val="ctr"/>
        <c:noMultiLvlLbl val="1"/>
      </c:catAx>
      <c:valAx>
        <c:axId val="2094734552"/>
        <c:scaling>
          <c:orientation val="minMax"/>
          <c:max val="100"/>
          <c:min val="0"/>
        </c:scaling>
        <c:delete val="0"/>
        <c:axPos val="l"/>
        <c:majorGridlines>
          <c:spPr>
            <a:ln w="6350" cap="flat">
              <a:solidFill>
                <a:srgbClr val="E6E1D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E7683"/>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a:solidFill>
                <a:srgbClr val="6E7683"/>
              </a:solidFill>
            </a:defRPr>
          </a:pPr>
          <a:endParaRPr lang="en-US"/>
        </a:p>
      </c:txPr>
    </c:legend>
    <c:plotVisOnly val="1"/>
    <c:dispBlanksAs val="span"/>
  </c:chart>
  <c:spPr>
    <a:solidFill>
      <a:srgbClr val="F7F5F1"/>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C0F"/>
        </a:solidFill>
      </p:bgPr>
    </p:bg>
    <p:spTree>
      <p:nvGrpSpPr>
        <p:cNvPr id="1" name=""/>
        <p:cNvGrpSpPr/>
        <p:nvPr/>
      </p:nvGrpSpPr>
      <p:grpSpPr>
        <a:xfrm>
          <a:off x="0" y="0"/>
          <a:ext cx="0" cy="0"/>
          <a:chOff x="0" y="0"/>
          <a:chExt cx="0" cy="0"/>
        </a:xfrm>
      </p:grpSpPr>
      <p:sp>
        <p:nvSpPr>
          <p:cNvPr id="2" name="Shape 0"/>
          <p:cNvSpPr/>
          <p:nvPr/>
        </p:nvSpPr>
        <p:spPr>
          <a:xfrm>
            <a:off x="0" y="0"/>
            <a:ext cx="118872" cy="1920240"/>
          </a:xfrm>
          <a:prstGeom prst="rect">
            <a:avLst/>
          </a:prstGeom>
          <a:solidFill>
            <a:srgbClr val="FF5C39"/>
          </a:solidFill>
          <a:ln/>
        </p:spPr>
      </p:sp>
      <p:sp>
        <p:nvSpPr>
          <p:cNvPr id="3" name="Shape 1"/>
          <p:cNvSpPr/>
          <p:nvPr/>
        </p:nvSpPr>
        <p:spPr>
          <a:xfrm>
            <a:off x="0" y="0"/>
            <a:ext cx="1920240" cy="118872"/>
          </a:xfrm>
          <a:prstGeom prst="rect">
            <a:avLst/>
          </a:prstGeom>
          <a:solidFill>
            <a:srgbClr val="FF5C39"/>
          </a:solidFill>
          <a:ln/>
        </p:spPr>
      </p:sp>
      <p:sp>
        <p:nvSpPr>
          <p:cNvPr id="4" name="Text 2"/>
          <p:cNvSpPr/>
          <p:nvPr/>
        </p:nvSpPr>
        <p:spPr>
          <a:xfrm>
            <a:off x="822960" y="960120"/>
            <a:ext cx="8229600" cy="274320"/>
          </a:xfrm>
          <a:prstGeom prst="rect">
            <a:avLst/>
          </a:prstGeom>
          <a:noFill/>
          <a:ln/>
        </p:spPr>
        <p:txBody>
          <a:bodyPr wrap="square" lIns="0" tIns="0" rIns="0" bIns="0" rtlCol="0" anchor="ctr"/>
          <a:lstStyle/>
          <a:p>
            <a:pPr indent="0" marL="0">
              <a:buNone/>
            </a:pPr>
            <a:r>
              <a:rPr lang="en-US" sz="1100" spc="280" kern="0" dirty="0">
                <a:solidFill>
                  <a:srgbClr val="FF5C39"/>
                </a:solidFill>
                <a:latin typeface="Courier New" pitchFamily="34" charset="0"/>
                <a:ea typeface="Courier New" pitchFamily="34" charset="-122"/>
                <a:cs typeface="Courier New" pitchFamily="34" charset="-120"/>
              </a:rPr>
              <a:t>EQUIPMENT DECISION BRIEF  ·  30 JULY 2026</a:t>
            </a:r>
            <a:endParaRPr lang="en-US" sz="1100" dirty="0"/>
          </a:p>
        </p:txBody>
      </p:sp>
      <p:sp>
        <p:nvSpPr>
          <p:cNvPr id="5" name="Text 3"/>
          <p:cNvSpPr/>
          <p:nvPr/>
        </p:nvSpPr>
        <p:spPr>
          <a:xfrm>
            <a:off x="804672" y="1508760"/>
            <a:ext cx="10515600" cy="2286000"/>
          </a:xfrm>
          <a:prstGeom prst="rect">
            <a:avLst/>
          </a:prstGeom>
          <a:noFill/>
          <a:ln/>
        </p:spPr>
        <p:txBody>
          <a:bodyPr wrap="square" lIns="0" tIns="0" rIns="0" bIns="0" rtlCol="0" anchor="t"/>
          <a:lstStyle/>
          <a:p>
            <a:pPr indent="0" marL="0">
              <a:lnSpc>
                <a:spcPts val="5000"/>
              </a:lnSpc>
              <a:buNone/>
            </a:pPr>
            <a:r>
              <a:rPr lang="en-US" sz="4400" b="1" dirty="0">
                <a:solidFill>
                  <a:srgbClr val="F7F5F1"/>
                </a:solidFill>
                <a:latin typeface="Helvetica Neue" pitchFamily="34" charset="0"/>
                <a:ea typeface="Helvetica Neue" pitchFamily="34" charset="-122"/>
                <a:cs typeface="Helvetica Neue" pitchFamily="34" charset="-120"/>
              </a:rPr>
              <a:t>Choosing one laptop</a:t>
            </a:r>
            <a:endParaRPr lang="en-US" sz="4400" dirty="0"/>
          </a:p>
          <a:p>
            <a:pPr indent="0" marL="0">
              <a:lnSpc>
                <a:spcPts val="5000"/>
              </a:lnSpc>
              <a:buNone/>
            </a:pPr>
            <a:r>
              <a:rPr lang="en-US" sz="4400" b="1" dirty="0">
                <a:solidFill>
                  <a:srgbClr val="F7F5F1"/>
                </a:solidFill>
                <a:latin typeface="Helvetica Neue" pitchFamily="34" charset="0"/>
                <a:ea typeface="Helvetica Neue" pitchFamily="34" charset="-122"/>
                <a:cs typeface="Helvetica Neue" pitchFamily="34" charset="-120"/>
              </a:rPr>
              <a:t>for the next four years</a:t>
            </a:r>
            <a:endParaRPr lang="en-US" sz="4400" dirty="0"/>
          </a:p>
          <a:p>
            <a:pPr indent="0" marL="0">
              <a:lnSpc>
                <a:spcPts val="5000"/>
              </a:lnSpc>
              <a:buNone/>
            </a:pPr>
            <a:r>
              <a:rPr lang="en-US" sz="4400" b="1" dirty="0">
                <a:solidFill>
                  <a:srgbClr val="FF5C39"/>
                </a:solidFill>
                <a:latin typeface="Helvetica Neue" pitchFamily="34" charset="0"/>
                <a:ea typeface="Helvetica Neue" pitchFamily="34" charset="-122"/>
                <a:cs typeface="Helvetica Neue" pitchFamily="34" charset="-120"/>
              </a:rPr>
              <a:t>of design work.</a:t>
            </a:r>
            <a:endParaRPr lang="en-US" sz="4400" dirty="0"/>
          </a:p>
        </p:txBody>
      </p:sp>
      <p:sp>
        <p:nvSpPr>
          <p:cNvPr id="6" name="Text 4"/>
          <p:cNvSpPr/>
          <p:nvPr/>
        </p:nvSpPr>
        <p:spPr>
          <a:xfrm>
            <a:off x="822960" y="3931920"/>
            <a:ext cx="7498080" cy="777240"/>
          </a:xfrm>
          <a:prstGeom prst="rect">
            <a:avLst/>
          </a:prstGeom>
          <a:noFill/>
          <a:ln/>
        </p:spPr>
        <p:txBody>
          <a:bodyPr wrap="square" lIns="0" tIns="0" rIns="0" bIns="0" rtlCol="0" anchor="t"/>
          <a:lstStyle/>
          <a:p>
            <a:pPr indent="0" marL="0">
              <a:buNone/>
            </a:pPr>
            <a:r>
              <a:rPr lang="en-US" sz="1300" dirty="0">
                <a:solidFill>
                  <a:srgbClr val="98A2AE"/>
                </a:solidFill>
                <a:latin typeface="Helvetica Neue" pitchFamily="34" charset="0"/>
                <a:ea typeface="Helvetica Neue" pitchFamily="34" charset="-122"/>
                <a:cs typeface="Helvetica Neue" pitchFamily="34" charset="-120"/>
              </a:rPr>
              <a:t>A freelance design practice running Figma, Adobe Creative Cloud, browser-based AI tooling and occasional video editing. Twelve machines assessed against seven weighted criteria.</a:t>
            </a:r>
            <a:endParaRPr lang="en-US" sz="1300" dirty="0"/>
          </a:p>
        </p:txBody>
      </p:sp>
      <p:sp>
        <p:nvSpPr>
          <p:cNvPr id="7" name="Shape 5"/>
          <p:cNvSpPr/>
          <p:nvPr/>
        </p:nvSpPr>
        <p:spPr>
          <a:xfrm>
            <a:off x="804672" y="4983480"/>
            <a:ext cx="10607040" cy="1078992"/>
          </a:xfrm>
          <a:prstGeom prst="rect">
            <a:avLst/>
          </a:prstGeom>
          <a:solidFill>
            <a:srgbClr val="161B22"/>
          </a:solidFill>
          <a:ln/>
        </p:spPr>
      </p:sp>
      <p:sp>
        <p:nvSpPr>
          <p:cNvPr id="8" name="Shape 6"/>
          <p:cNvSpPr/>
          <p:nvPr/>
        </p:nvSpPr>
        <p:spPr>
          <a:xfrm>
            <a:off x="804672" y="4983480"/>
            <a:ext cx="50292" cy="1078992"/>
          </a:xfrm>
          <a:prstGeom prst="rect">
            <a:avLst/>
          </a:prstGeom>
          <a:solidFill>
            <a:srgbClr val="FF5C39"/>
          </a:solidFill>
          <a:ln/>
        </p:spPr>
      </p:sp>
      <p:sp>
        <p:nvSpPr>
          <p:cNvPr id="9" name="Text 7"/>
          <p:cNvSpPr/>
          <p:nvPr/>
        </p:nvSpPr>
        <p:spPr>
          <a:xfrm>
            <a:off x="1024128" y="5120640"/>
            <a:ext cx="3657600" cy="237744"/>
          </a:xfrm>
          <a:prstGeom prst="rect">
            <a:avLst/>
          </a:prstGeom>
          <a:noFill/>
          <a:ln/>
        </p:spPr>
        <p:txBody>
          <a:bodyPr wrap="square" lIns="0" tIns="0" rIns="0" bIns="0" rtlCol="0" anchor="ctr"/>
          <a:lstStyle/>
          <a:p>
            <a:pPr indent="0" marL="0">
              <a:buNone/>
            </a:pPr>
            <a:r>
              <a:rPr lang="en-US" sz="900" spc="180" kern="0" dirty="0">
                <a:solidFill>
                  <a:srgbClr val="FF5C39"/>
                </a:solidFill>
                <a:latin typeface="Courier New" pitchFamily="34" charset="0"/>
                <a:ea typeface="Courier New" pitchFamily="34" charset="-122"/>
                <a:cs typeface="Courier New" pitchFamily="34" charset="-120"/>
              </a:rPr>
              <a:t>THE RECOMMENDATION</a:t>
            </a:r>
            <a:endParaRPr lang="en-US" sz="900" dirty="0"/>
          </a:p>
        </p:txBody>
      </p:sp>
      <p:sp>
        <p:nvSpPr>
          <p:cNvPr id="10" name="Text 8"/>
          <p:cNvSpPr/>
          <p:nvPr/>
        </p:nvSpPr>
        <p:spPr>
          <a:xfrm>
            <a:off x="1024128" y="5376672"/>
            <a:ext cx="6766560" cy="365760"/>
          </a:xfrm>
          <a:prstGeom prst="rect">
            <a:avLst/>
          </a:prstGeom>
          <a:noFill/>
          <a:ln/>
        </p:spPr>
        <p:txBody>
          <a:bodyPr wrap="square" lIns="0" tIns="0" rIns="0" bIns="0" rtlCol="0" anchor="ctr"/>
          <a:lstStyle/>
          <a:p>
            <a:pPr indent="0" marL="0">
              <a:buNone/>
            </a:pPr>
            <a:r>
              <a:rPr lang="en-US" sz="1700" b="1" dirty="0">
                <a:solidFill>
                  <a:srgbClr val="F7F5F1"/>
                </a:solidFill>
                <a:latin typeface="Helvetica Neue" pitchFamily="34" charset="0"/>
                <a:ea typeface="Helvetica Neue" pitchFamily="34" charset="-122"/>
                <a:cs typeface="Helvetica Neue" pitchFamily="34" charset="-120"/>
              </a:rPr>
              <a:t>MacBook Pro 14" (M5) · 24GB unified memory · 1TB</a:t>
            </a:r>
            <a:endParaRPr lang="en-US" sz="1700" dirty="0"/>
          </a:p>
        </p:txBody>
      </p:sp>
      <p:sp>
        <p:nvSpPr>
          <p:cNvPr id="11" name="Text 9"/>
          <p:cNvSpPr/>
          <p:nvPr/>
        </p:nvSpPr>
        <p:spPr>
          <a:xfrm>
            <a:off x="1024128" y="5705856"/>
            <a:ext cx="6766560" cy="274320"/>
          </a:xfrm>
          <a:prstGeom prst="rect">
            <a:avLst/>
          </a:prstGeom>
          <a:noFill/>
          <a:ln/>
        </p:spPr>
        <p:txBody>
          <a:bodyPr wrap="square" lIns="0" tIns="0" rIns="0" bIns="0" rtlCol="0" anchor="ctr"/>
          <a:lstStyle/>
          <a:p>
            <a:pPr indent="0" marL="0">
              <a:buNone/>
            </a:pPr>
            <a:r>
              <a:rPr lang="en-US" sz="1100" dirty="0">
                <a:solidFill>
                  <a:srgbClr val="98A2AE"/>
                </a:solidFill>
                <a:latin typeface="Helvetica Neue" pitchFamily="34" charset="0"/>
                <a:ea typeface="Helvetica Neue" pitchFamily="34" charset="-122"/>
                <a:cs typeface="Helvetica Neue" pitchFamily="34" charset="-120"/>
              </a:rPr>
              <a:t>Alternative if video stays rare: MacBook Air 15" (M5) at $1,499</a:t>
            </a:r>
            <a:endParaRPr lang="en-US" sz="1100" dirty="0"/>
          </a:p>
        </p:txBody>
      </p:sp>
      <p:sp>
        <p:nvSpPr>
          <p:cNvPr id="12" name="Text 10"/>
          <p:cNvSpPr/>
          <p:nvPr/>
        </p:nvSpPr>
        <p:spPr>
          <a:xfrm>
            <a:off x="8321040" y="5230368"/>
            <a:ext cx="2926080" cy="502920"/>
          </a:xfrm>
          <a:prstGeom prst="rect">
            <a:avLst/>
          </a:prstGeom>
          <a:noFill/>
          <a:ln/>
        </p:spPr>
        <p:txBody>
          <a:bodyPr wrap="square" lIns="0" tIns="0" rIns="0" bIns="0" rtlCol="0" anchor="ctr"/>
          <a:lstStyle/>
          <a:p>
            <a:pPr algn="r" indent="0" marL="0">
              <a:buNone/>
            </a:pPr>
            <a:r>
              <a:rPr lang="en-US" sz="3000" b="1" dirty="0">
                <a:solidFill>
                  <a:srgbClr val="B8F14A"/>
                </a:solidFill>
                <a:latin typeface="Helvetica Neue" pitchFamily="34" charset="0"/>
                <a:ea typeface="Helvetica Neue" pitchFamily="34" charset="-122"/>
                <a:cs typeface="Helvetica Neue" pitchFamily="34" charset="-120"/>
              </a:rPr>
              <a:t>$2,199</a:t>
            </a:r>
            <a:endParaRPr lang="en-US" sz="3000" dirty="0"/>
          </a:p>
        </p:txBody>
      </p:sp>
      <p:sp>
        <p:nvSpPr>
          <p:cNvPr id="13" name="Text 11"/>
          <p:cNvSpPr/>
          <p:nvPr/>
        </p:nvSpPr>
        <p:spPr>
          <a:xfrm>
            <a:off x="8321040" y="5705856"/>
            <a:ext cx="2926080" cy="274320"/>
          </a:xfrm>
          <a:prstGeom prst="rect">
            <a:avLst/>
          </a:prstGeom>
          <a:noFill/>
          <a:ln/>
        </p:spPr>
        <p:txBody>
          <a:bodyPr wrap="square" lIns="0" tIns="0" rIns="0" bIns="0" rtlCol="0" anchor="ctr"/>
          <a:lstStyle/>
          <a:p>
            <a:pPr algn="r" indent="0" marL="0">
              <a:buNone/>
            </a:pPr>
            <a:r>
              <a:rPr lang="en-US" sz="950" dirty="0">
                <a:solidFill>
                  <a:srgbClr val="98A2AE"/>
                </a:solidFill>
                <a:latin typeface="Courier New" pitchFamily="34" charset="0"/>
                <a:ea typeface="Courier New" pitchFamily="34" charset="-122"/>
                <a:cs typeface="Courier New" pitchFamily="34" charset="-120"/>
              </a:rPr>
              <a:t>≈ $374 / year after resale</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08 · WHY THE GAP EXISTS</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Resale retention is the whole argument</a:t>
            </a:r>
            <a:endParaRPr lang="en-US" sz="3100" dirty="0"/>
          </a:p>
        </p:txBody>
      </p:sp>
      <p:sp>
        <p:nvSpPr>
          <p:cNvPr id="5" name="Text 3"/>
          <p:cNvSpPr/>
          <p:nvPr/>
        </p:nvSpPr>
        <p:spPr>
          <a:xfrm>
            <a:off x="822960" y="1481328"/>
            <a:ext cx="10241280" cy="457200"/>
          </a:xfrm>
          <a:prstGeom prst="rect">
            <a:avLst/>
          </a:prstGeom>
          <a:noFill/>
          <a:ln/>
        </p:spPr>
        <p:txBody>
          <a:bodyPr wrap="square" lIns="0" tIns="0" rIns="0" bIns="0" rtlCol="0" anchor="t"/>
          <a:lstStyle/>
          <a:p>
            <a:pPr indent="0" marL="0">
              <a:buNone/>
            </a:pPr>
            <a:r>
              <a:rPr lang="en-US" sz="1300" dirty="0">
                <a:solidFill>
                  <a:srgbClr val="6E7683"/>
                </a:solidFill>
                <a:latin typeface="Helvetica Neue" pitchFamily="34" charset="0"/>
                <a:ea typeface="Helvetica Neue" pitchFamily="34" charset="-122"/>
                <a:cs typeface="Helvetica Neue" pitchFamily="34" charset="-120"/>
              </a:rPr>
              <a:t>Apple Silicon holds value in a way no Windows ultrabook currently matches. That single fact is what makes the more expensive machine the cheaper one.</a:t>
            </a:r>
            <a:endParaRPr lang="en-US" sz="1300" dirty="0"/>
          </a:p>
        </p:txBody>
      </p:sp>
      <p:graphicFrame>
        <p:nvGraphicFramePr>
          <p:cNvPr id="6" name="Chart 0" descr=""/>
          <p:cNvGraphicFramePr/>
          <p:nvPr/>
        </p:nvGraphicFramePr>
        <p:xfrm>
          <a:off x="822960" y="2011680"/>
          <a:ext cx="6903720" cy="3566160"/>
        </p:xfrm>
        <a:graphic xmlns:a="http://schemas.openxmlformats.org/drawingml/2006/main">
          <a:graphicData uri="http://schemas.openxmlformats.org/drawingml/2006/chart">
            <c:chart xmlns:c="http://schemas.openxmlformats.org/drawingml/2006/chart" r:id="rId1"/>
          </a:graphicData>
        </a:graphic>
      </p:graphicFrame>
      <p:sp>
        <p:nvSpPr>
          <p:cNvPr id="7" name="Shape 4"/>
          <p:cNvSpPr/>
          <p:nvPr/>
        </p:nvSpPr>
        <p:spPr>
          <a:xfrm>
            <a:off x="8001000" y="2011680"/>
            <a:ext cx="3410712" cy="1115568"/>
          </a:xfrm>
          <a:prstGeom prst="rect">
            <a:avLst/>
          </a:prstGeom>
          <a:solidFill>
            <a:srgbClr val="FFFFFF"/>
          </a:solidFill>
          <a:ln w="9525">
            <a:solidFill>
              <a:srgbClr val="DED9D0"/>
            </a:solidFill>
            <a:prstDash val="solid"/>
          </a:ln>
        </p:spPr>
      </p:sp>
      <p:sp>
        <p:nvSpPr>
          <p:cNvPr id="8" name="Shape 5"/>
          <p:cNvSpPr/>
          <p:nvPr/>
        </p:nvSpPr>
        <p:spPr>
          <a:xfrm>
            <a:off x="8001000" y="2011680"/>
            <a:ext cx="3410712" cy="45720"/>
          </a:xfrm>
          <a:prstGeom prst="rect">
            <a:avLst/>
          </a:prstGeom>
          <a:solidFill>
            <a:srgbClr val="119E90"/>
          </a:solidFill>
          <a:ln/>
        </p:spPr>
      </p:sp>
      <p:sp>
        <p:nvSpPr>
          <p:cNvPr id="9" name="Text 6"/>
          <p:cNvSpPr/>
          <p:nvPr/>
        </p:nvSpPr>
        <p:spPr>
          <a:xfrm>
            <a:off x="8183880" y="2157984"/>
            <a:ext cx="3063240" cy="310896"/>
          </a:xfrm>
          <a:prstGeom prst="rect">
            <a:avLst/>
          </a:prstGeom>
          <a:noFill/>
          <a:ln/>
        </p:spPr>
        <p:txBody>
          <a:bodyPr wrap="square" lIns="0" tIns="0" rIns="0" bIns="0" rtlCol="0" anchor="ctr"/>
          <a:lstStyle/>
          <a:p>
            <a:pPr indent="0" marL="0">
              <a:buNone/>
            </a:pPr>
            <a:r>
              <a:rPr lang="en-US" sz="1100" b="1" dirty="0">
                <a:solidFill>
                  <a:srgbClr val="14181D"/>
                </a:solidFill>
                <a:latin typeface="Helvetica Neue" pitchFamily="34" charset="0"/>
                <a:ea typeface="Helvetica Neue" pitchFamily="34" charset="-122"/>
                <a:cs typeface="Helvetica Neue" pitchFamily="34" charset="-120"/>
              </a:rPr>
              <a:t>Reliability also favours the long hold</a:t>
            </a:r>
            <a:endParaRPr lang="en-US" sz="1100" dirty="0"/>
          </a:p>
        </p:txBody>
      </p:sp>
      <p:sp>
        <p:nvSpPr>
          <p:cNvPr id="10" name="Text 7"/>
          <p:cNvSpPr/>
          <p:nvPr/>
        </p:nvSpPr>
        <p:spPr>
          <a:xfrm>
            <a:off x="8183880" y="2468880"/>
            <a:ext cx="3063240" cy="566928"/>
          </a:xfrm>
          <a:prstGeom prst="rect">
            <a:avLst/>
          </a:prstGeom>
          <a:noFill/>
          <a:ln/>
        </p:spPr>
        <p:txBody>
          <a:bodyPr wrap="square" lIns="0" tIns="0" rIns="0" bIns="0" rtlCol="0" anchor="t"/>
          <a:lstStyle/>
          <a:p>
            <a:pPr indent="0" marL="0">
              <a:buNone/>
            </a:pPr>
            <a:r>
              <a:rPr lang="en-US" sz="900" dirty="0">
                <a:solidFill>
                  <a:srgbClr val="6E7683"/>
                </a:solidFill>
                <a:latin typeface="Helvetica Neue" pitchFamily="34" charset="0"/>
                <a:ea typeface="Helvetica Neue" pitchFamily="34" charset="-122"/>
                <a:cs typeface="Helvetica Neue" pitchFamily="34" charset="-120"/>
              </a:rPr>
              <a:t>Consumer Reports finds 16% of portable computers fail within three years. Lenovo posts the lowest five-year failure rate at 6.3%.</a:t>
            </a:r>
            <a:endParaRPr lang="en-US" sz="900" dirty="0"/>
          </a:p>
        </p:txBody>
      </p:sp>
      <p:sp>
        <p:nvSpPr>
          <p:cNvPr id="11" name="Shape 8"/>
          <p:cNvSpPr/>
          <p:nvPr/>
        </p:nvSpPr>
        <p:spPr>
          <a:xfrm>
            <a:off x="8001000" y="3236976"/>
            <a:ext cx="3410712" cy="1115568"/>
          </a:xfrm>
          <a:prstGeom prst="rect">
            <a:avLst/>
          </a:prstGeom>
          <a:solidFill>
            <a:srgbClr val="FFFFFF"/>
          </a:solidFill>
          <a:ln w="9525">
            <a:solidFill>
              <a:srgbClr val="DED9D0"/>
            </a:solidFill>
            <a:prstDash val="solid"/>
          </a:ln>
        </p:spPr>
      </p:sp>
      <p:sp>
        <p:nvSpPr>
          <p:cNvPr id="12" name="Shape 9"/>
          <p:cNvSpPr/>
          <p:nvPr/>
        </p:nvSpPr>
        <p:spPr>
          <a:xfrm>
            <a:off x="8001000" y="3236976"/>
            <a:ext cx="3410712" cy="45720"/>
          </a:xfrm>
          <a:prstGeom prst="rect">
            <a:avLst/>
          </a:prstGeom>
          <a:solidFill>
            <a:srgbClr val="119E90"/>
          </a:solidFill>
          <a:ln/>
        </p:spPr>
      </p:sp>
      <p:sp>
        <p:nvSpPr>
          <p:cNvPr id="13" name="Text 10"/>
          <p:cNvSpPr/>
          <p:nvPr/>
        </p:nvSpPr>
        <p:spPr>
          <a:xfrm>
            <a:off x="8183880" y="3383280"/>
            <a:ext cx="3063240" cy="310896"/>
          </a:xfrm>
          <a:prstGeom prst="rect">
            <a:avLst/>
          </a:prstGeom>
          <a:noFill/>
          <a:ln/>
        </p:spPr>
        <p:txBody>
          <a:bodyPr wrap="square" lIns="0" tIns="0" rIns="0" bIns="0" rtlCol="0" anchor="ctr"/>
          <a:lstStyle/>
          <a:p>
            <a:pPr indent="0" marL="0">
              <a:buNone/>
            </a:pPr>
            <a:r>
              <a:rPr lang="en-US" sz="1100" b="1" dirty="0">
                <a:solidFill>
                  <a:srgbClr val="14181D"/>
                </a:solidFill>
                <a:latin typeface="Helvetica Neue" pitchFamily="34" charset="0"/>
                <a:ea typeface="Helvetica Neue" pitchFamily="34" charset="-122"/>
                <a:cs typeface="Helvetica Neue" pitchFamily="34" charset="-120"/>
              </a:rPr>
              <a:t>Software support runway</a:t>
            </a:r>
            <a:endParaRPr lang="en-US" sz="1100" dirty="0"/>
          </a:p>
        </p:txBody>
      </p:sp>
      <p:sp>
        <p:nvSpPr>
          <p:cNvPr id="14" name="Text 11"/>
          <p:cNvSpPr/>
          <p:nvPr/>
        </p:nvSpPr>
        <p:spPr>
          <a:xfrm>
            <a:off x="8183880" y="3694176"/>
            <a:ext cx="3063240" cy="566928"/>
          </a:xfrm>
          <a:prstGeom prst="rect">
            <a:avLst/>
          </a:prstGeom>
          <a:noFill/>
          <a:ln/>
        </p:spPr>
        <p:txBody>
          <a:bodyPr wrap="square" lIns="0" tIns="0" rIns="0" bIns="0" rtlCol="0" anchor="t"/>
          <a:lstStyle/>
          <a:p>
            <a:pPr indent="0" marL="0">
              <a:buNone/>
            </a:pPr>
            <a:r>
              <a:rPr lang="en-US" sz="900" dirty="0">
                <a:solidFill>
                  <a:srgbClr val="6E7683"/>
                </a:solidFill>
                <a:latin typeface="Helvetica Neue" pitchFamily="34" charset="0"/>
                <a:ea typeface="Helvetica Neue" pitchFamily="34" charset="-122"/>
                <a:cs typeface="Helvetica Neue" pitchFamily="34" charset="-120"/>
              </a:rPr>
              <a:t>Apple Silicon Macs have received notably longer OS support than comparable Windows hardware, which sustains resale demand.</a:t>
            </a:r>
            <a:endParaRPr lang="en-US" sz="900" dirty="0"/>
          </a:p>
        </p:txBody>
      </p:sp>
      <p:sp>
        <p:nvSpPr>
          <p:cNvPr id="15" name="Shape 12"/>
          <p:cNvSpPr/>
          <p:nvPr/>
        </p:nvSpPr>
        <p:spPr>
          <a:xfrm>
            <a:off x="8001000" y="4462272"/>
            <a:ext cx="3410712" cy="1115568"/>
          </a:xfrm>
          <a:prstGeom prst="rect">
            <a:avLst/>
          </a:prstGeom>
          <a:solidFill>
            <a:srgbClr val="FFFFFF"/>
          </a:solidFill>
          <a:ln w="9525">
            <a:solidFill>
              <a:srgbClr val="DED9D0"/>
            </a:solidFill>
            <a:prstDash val="solid"/>
          </a:ln>
        </p:spPr>
      </p:sp>
      <p:sp>
        <p:nvSpPr>
          <p:cNvPr id="16" name="Shape 13"/>
          <p:cNvSpPr/>
          <p:nvPr/>
        </p:nvSpPr>
        <p:spPr>
          <a:xfrm>
            <a:off x="8001000" y="4462272"/>
            <a:ext cx="3410712" cy="45720"/>
          </a:xfrm>
          <a:prstGeom prst="rect">
            <a:avLst/>
          </a:prstGeom>
          <a:solidFill>
            <a:srgbClr val="119E90"/>
          </a:solidFill>
          <a:ln/>
        </p:spPr>
      </p:sp>
      <p:sp>
        <p:nvSpPr>
          <p:cNvPr id="17" name="Text 14"/>
          <p:cNvSpPr/>
          <p:nvPr/>
        </p:nvSpPr>
        <p:spPr>
          <a:xfrm>
            <a:off x="8183880" y="4608576"/>
            <a:ext cx="3063240" cy="310896"/>
          </a:xfrm>
          <a:prstGeom prst="rect">
            <a:avLst/>
          </a:prstGeom>
          <a:noFill/>
          <a:ln/>
        </p:spPr>
        <p:txBody>
          <a:bodyPr wrap="square" lIns="0" tIns="0" rIns="0" bIns="0" rtlCol="0" anchor="ctr"/>
          <a:lstStyle/>
          <a:p>
            <a:pPr indent="0" marL="0">
              <a:buNone/>
            </a:pPr>
            <a:r>
              <a:rPr lang="en-US" sz="1100" b="1" dirty="0">
                <a:solidFill>
                  <a:srgbClr val="14181D"/>
                </a:solidFill>
                <a:latin typeface="Helvetica Neue" pitchFamily="34" charset="0"/>
                <a:ea typeface="Helvetica Neue" pitchFamily="34" charset="-122"/>
                <a:cs typeface="Helvetica Neue" pitchFamily="34" charset="-120"/>
              </a:rPr>
              <a:t>The memory shortage cuts both ways</a:t>
            </a:r>
            <a:endParaRPr lang="en-US" sz="1100" dirty="0"/>
          </a:p>
        </p:txBody>
      </p:sp>
      <p:sp>
        <p:nvSpPr>
          <p:cNvPr id="18" name="Text 15"/>
          <p:cNvSpPr/>
          <p:nvPr/>
        </p:nvSpPr>
        <p:spPr>
          <a:xfrm>
            <a:off x="8183880" y="4919472"/>
            <a:ext cx="3063240" cy="566928"/>
          </a:xfrm>
          <a:prstGeom prst="rect">
            <a:avLst/>
          </a:prstGeom>
          <a:noFill/>
          <a:ln/>
        </p:spPr>
        <p:txBody>
          <a:bodyPr wrap="square" lIns="0" tIns="0" rIns="0" bIns="0" rtlCol="0" anchor="t"/>
          <a:lstStyle/>
          <a:p>
            <a:pPr indent="0" marL="0">
              <a:buNone/>
            </a:pPr>
            <a:r>
              <a:rPr lang="en-US" sz="900" dirty="0">
                <a:solidFill>
                  <a:srgbClr val="6E7683"/>
                </a:solidFill>
                <a:latin typeface="Helvetica Neue" pitchFamily="34" charset="0"/>
                <a:ea typeface="Helvetica Neue" pitchFamily="34" charset="-122"/>
                <a:cs typeface="Helvetica Neue" pitchFamily="34" charset="-120"/>
              </a:rPr>
              <a:t>Component costs pushed new prices up in June 2026, which is also propping up used prices — good for whatever you sell.</a:t>
            </a:r>
            <a:endParaRPr lang="en-US" sz="900" dirty="0"/>
          </a:p>
        </p:txBody>
      </p:sp>
      <p:sp>
        <p:nvSpPr>
          <p:cNvPr id="19" name="Shape 16"/>
          <p:cNvSpPr/>
          <p:nvPr/>
        </p:nvSpPr>
        <p:spPr>
          <a:xfrm>
            <a:off x="566928" y="6199632"/>
            <a:ext cx="11064240" cy="10973"/>
          </a:xfrm>
          <a:prstGeom prst="rect">
            <a:avLst/>
          </a:prstGeom>
          <a:solidFill>
            <a:srgbClr val="DED9D0"/>
          </a:solidFill>
          <a:ln/>
        </p:spPr>
      </p:sp>
      <p:sp>
        <p:nvSpPr>
          <p:cNvPr id="20" name="Text 17"/>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Long-term value</a:t>
            </a:r>
            <a:endParaRPr lang="en-US" sz="900" dirty="0"/>
          </a:p>
        </p:txBody>
      </p:sp>
      <p:sp>
        <p:nvSpPr>
          <p:cNvPr id="21" name="Text 18"/>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09 · RISK ASSESSMENT</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What each option risks — including waiting</a:t>
            </a:r>
            <a:endParaRPr lang="en-US" sz="3100" dirty="0"/>
          </a:p>
        </p:txBody>
      </p:sp>
      <p:sp>
        <p:nvSpPr>
          <p:cNvPr id="5" name="Text 3"/>
          <p:cNvSpPr/>
          <p:nvPr/>
        </p:nvSpPr>
        <p:spPr>
          <a:xfrm>
            <a:off x="822960" y="1481328"/>
            <a:ext cx="10241280" cy="457200"/>
          </a:xfrm>
          <a:prstGeom prst="rect">
            <a:avLst/>
          </a:prstGeom>
          <a:noFill/>
          <a:ln/>
        </p:spPr>
        <p:txBody>
          <a:bodyPr wrap="square" lIns="0" tIns="0" rIns="0" bIns="0" rtlCol="0" anchor="t"/>
          <a:lstStyle/>
          <a:p>
            <a:pPr indent="0" marL="0">
              <a:buNone/>
            </a:pPr>
            <a:r>
              <a:rPr lang="en-US" sz="1300" dirty="0">
                <a:solidFill>
                  <a:srgbClr val="6E7683"/>
                </a:solidFill>
                <a:latin typeface="Helvetica Neue" pitchFamily="34" charset="0"/>
                <a:ea typeface="Helvetica Neue" pitchFamily="34" charset="-122"/>
                <a:cs typeface="Helvetica Neue" pitchFamily="34" charset="-120"/>
              </a:rPr>
              <a:t>A freelance practice has no IT department. Downtime is unbilled time, so failure modes matter as much as benchmarks.</a:t>
            </a:r>
            <a:endParaRPr lang="en-US" sz="1300" dirty="0"/>
          </a:p>
        </p:txBody>
      </p:sp>
      <p:sp>
        <p:nvSpPr>
          <p:cNvPr id="6" name="Shape 4"/>
          <p:cNvSpPr/>
          <p:nvPr/>
        </p:nvSpPr>
        <p:spPr>
          <a:xfrm>
            <a:off x="804672" y="2084832"/>
            <a:ext cx="10607040" cy="621792"/>
          </a:xfrm>
          <a:prstGeom prst="rect">
            <a:avLst/>
          </a:prstGeom>
          <a:solidFill>
            <a:srgbClr val="FFFFFF"/>
          </a:solidFill>
          <a:ln w="9525">
            <a:solidFill>
              <a:srgbClr val="DED9D0"/>
            </a:solidFill>
            <a:prstDash val="solid"/>
          </a:ln>
        </p:spPr>
      </p:sp>
      <p:sp>
        <p:nvSpPr>
          <p:cNvPr id="7" name="Shape 5"/>
          <p:cNvSpPr/>
          <p:nvPr/>
        </p:nvSpPr>
        <p:spPr>
          <a:xfrm>
            <a:off x="804672" y="2084832"/>
            <a:ext cx="41148" cy="621792"/>
          </a:xfrm>
          <a:prstGeom prst="rect">
            <a:avLst/>
          </a:prstGeom>
          <a:solidFill>
            <a:srgbClr val="6FA317"/>
          </a:solidFill>
          <a:ln/>
        </p:spPr>
      </p:sp>
      <p:sp>
        <p:nvSpPr>
          <p:cNvPr id="8" name="Text 6"/>
          <p:cNvSpPr/>
          <p:nvPr/>
        </p:nvSpPr>
        <p:spPr>
          <a:xfrm>
            <a:off x="1005840" y="2084832"/>
            <a:ext cx="2834640" cy="621792"/>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Buy the MacBook Pro 14"</a:t>
            </a:r>
            <a:endParaRPr lang="en-US" sz="1150" dirty="0"/>
          </a:p>
        </p:txBody>
      </p:sp>
      <p:sp>
        <p:nvSpPr>
          <p:cNvPr id="9" name="Shape 7"/>
          <p:cNvSpPr/>
          <p:nvPr/>
        </p:nvSpPr>
        <p:spPr>
          <a:xfrm>
            <a:off x="3931920" y="2249424"/>
            <a:ext cx="1170432" cy="292608"/>
          </a:xfrm>
          <a:prstGeom prst="roundRect">
            <a:avLst>
              <a:gd name="adj" fmla="val 50000"/>
            </a:avLst>
          </a:prstGeom>
          <a:solidFill>
            <a:srgbClr val="6FA317"/>
          </a:solidFill>
          <a:ln w="12700">
            <a:solidFill>
              <a:srgbClr val="6FA317"/>
            </a:solidFill>
            <a:prstDash val="solid"/>
          </a:ln>
        </p:spPr>
      </p:sp>
      <p:sp>
        <p:nvSpPr>
          <p:cNvPr id="10" name="Text 8"/>
          <p:cNvSpPr/>
          <p:nvPr/>
        </p:nvSpPr>
        <p:spPr>
          <a:xfrm>
            <a:off x="3931920" y="2249424"/>
            <a:ext cx="1170432"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LOW</a:t>
            </a:r>
            <a:endParaRPr lang="en-US" sz="900" dirty="0"/>
          </a:p>
        </p:txBody>
      </p:sp>
      <p:sp>
        <p:nvSpPr>
          <p:cNvPr id="11" name="Text 9"/>
          <p:cNvSpPr/>
          <p:nvPr/>
        </p:nvSpPr>
        <p:spPr>
          <a:xfrm>
            <a:off x="5285232" y="2084832"/>
            <a:ext cx="5989320" cy="621792"/>
          </a:xfrm>
          <a:prstGeom prst="rect">
            <a:avLst/>
          </a:prstGeom>
          <a:noFill/>
          <a:ln/>
        </p:spPr>
        <p:txBody>
          <a:bodyPr wrap="square" lIns="0" tIns="0" rIns="0" bIns="0" rtlCol="0" anchor="ctr"/>
          <a:lstStyle/>
          <a:p>
            <a:pPr indent="0" marL="0">
              <a:buNone/>
            </a:pPr>
            <a:r>
              <a:rPr lang="en-US" sz="1000" dirty="0">
                <a:solidFill>
                  <a:srgbClr val="6E7683"/>
                </a:solidFill>
                <a:latin typeface="Helvetica Neue" pitchFamily="34" charset="0"/>
                <a:ea typeface="Helvetica Neue" pitchFamily="34" charset="-122"/>
                <a:cs typeface="Helvetica Neue" pitchFamily="34" charset="-120"/>
              </a:rPr>
              <a:t>Overspecified for stills work. Mitigated by resale — 49% comes back after three years.</a:t>
            </a:r>
            <a:endParaRPr lang="en-US" sz="1000" dirty="0"/>
          </a:p>
        </p:txBody>
      </p:sp>
      <p:sp>
        <p:nvSpPr>
          <p:cNvPr id="12" name="Shape 10"/>
          <p:cNvSpPr/>
          <p:nvPr/>
        </p:nvSpPr>
        <p:spPr>
          <a:xfrm>
            <a:off x="804672" y="2779776"/>
            <a:ext cx="10607040" cy="621792"/>
          </a:xfrm>
          <a:prstGeom prst="rect">
            <a:avLst/>
          </a:prstGeom>
          <a:solidFill>
            <a:srgbClr val="FFFFFF"/>
          </a:solidFill>
          <a:ln w="9525">
            <a:solidFill>
              <a:srgbClr val="DED9D0"/>
            </a:solidFill>
            <a:prstDash val="solid"/>
          </a:ln>
        </p:spPr>
      </p:sp>
      <p:sp>
        <p:nvSpPr>
          <p:cNvPr id="13" name="Shape 11"/>
          <p:cNvSpPr/>
          <p:nvPr/>
        </p:nvSpPr>
        <p:spPr>
          <a:xfrm>
            <a:off x="804672" y="2779776"/>
            <a:ext cx="41148" cy="621792"/>
          </a:xfrm>
          <a:prstGeom prst="rect">
            <a:avLst/>
          </a:prstGeom>
          <a:solidFill>
            <a:srgbClr val="C98A0E"/>
          </a:solidFill>
          <a:ln/>
        </p:spPr>
      </p:sp>
      <p:sp>
        <p:nvSpPr>
          <p:cNvPr id="14" name="Text 12"/>
          <p:cNvSpPr/>
          <p:nvPr/>
        </p:nvSpPr>
        <p:spPr>
          <a:xfrm>
            <a:off x="1005840" y="2779776"/>
            <a:ext cx="2834640" cy="621792"/>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Buy the MacBook Air 15"</a:t>
            </a:r>
            <a:endParaRPr lang="en-US" sz="1150" dirty="0"/>
          </a:p>
        </p:txBody>
      </p:sp>
      <p:sp>
        <p:nvSpPr>
          <p:cNvPr id="15" name="Shape 13"/>
          <p:cNvSpPr/>
          <p:nvPr/>
        </p:nvSpPr>
        <p:spPr>
          <a:xfrm>
            <a:off x="3931920" y="2944368"/>
            <a:ext cx="1170432" cy="292608"/>
          </a:xfrm>
          <a:prstGeom prst="roundRect">
            <a:avLst>
              <a:gd name="adj" fmla="val 50000"/>
            </a:avLst>
          </a:prstGeom>
          <a:solidFill>
            <a:srgbClr val="C98A0E"/>
          </a:solidFill>
          <a:ln w="12700">
            <a:solidFill>
              <a:srgbClr val="C98A0E"/>
            </a:solidFill>
            <a:prstDash val="solid"/>
          </a:ln>
        </p:spPr>
      </p:sp>
      <p:sp>
        <p:nvSpPr>
          <p:cNvPr id="16" name="Text 14"/>
          <p:cNvSpPr/>
          <p:nvPr/>
        </p:nvSpPr>
        <p:spPr>
          <a:xfrm>
            <a:off x="3931920" y="2944368"/>
            <a:ext cx="1170432"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LOW–MEDIUM</a:t>
            </a:r>
            <a:endParaRPr lang="en-US" sz="900" dirty="0"/>
          </a:p>
        </p:txBody>
      </p:sp>
      <p:sp>
        <p:nvSpPr>
          <p:cNvPr id="17" name="Text 15"/>
          <p:cNvSpPr/>
          <p:nvPr/>
        </p:nvSpPr>
        <p:spPr>
          <a:xfrm>
            <a:off x="5285232" y="2779776"/>
            <a:ext cx="5989320" cy="621792"/>
          </a:xfrm>
          <a:prstGeom prst="rect">
            <a:avLst/>
          </a:prstGeom>
          <a:noFill/>
          <a:ln/>
        </p:spPr>
        <p:txBody>
          <a:bodyPr wrap="square" lIns="0" tIns="0" rIns="0" bIns="0" rtlCol="0" anchor="ctr"/>
          <a:lstStyle/>
          <a:p>
            <a:pPr indent="0" marL="0">
              <a:buNone/>
            </a:pPr>
            <a:r>
              <a:rPr lang="en-US" sz="1000" dirty="0">
                <a:solidFill>
                  <a:srgbClr val="6E7683"/>
                </a:solidFill>
                <a:latin typeface="Helvetica Neue" pitchFamily="34" charset="0"/>
                <a:ea typeface="Helvetica Neue" pitchFamily="34" charset="-122"/>
                <a:cs typeface="Helvetica Neue" pitchFamily="34" charset="-120"/>
              </a:rPr>
              <a:t>If video work grows, throttling becomes a daily friction and 16GB cannot be upgraded later.</a:t>
            </a:r>
            <a:endParaRPr lang="en-US" sz="1000" dirty="0"/>
          </a:p>
        </p:txBody>
      </p:sp>
      <p:sp>
        <p:nvSpPr>
          <p:cNvPr id="18" name="Shape 16"/>
          <p:cNvSpPr/>
          <p:nvPr/>
        </p:nvSpPr>
        <p:spPr>
          <a:xfrm>
            <a:off x="804672" y="3474720"/>
            <a:ext cx="10607040" cy="621792"/>
          </a:xfrm>
          <a:prstGeom prst="rect">
            <a:avLst/>
          </a:prstGeom>
          <a:solidFill>
            <a:srgbClr val="FFFFFF"/>
          </a:solidFill>
          <a:ln w="9525">
            <a:solidFill>
              <a:srgbClr val="DED9D0"/>
            </a:solidFill>
            <a:prstDash val="solid"/>
          </a:ln>
        </p:spPr>
      </p:sp>
      <p:sp>
        <p:nvSpPr>
          <p:cNvPr id="19" name="Shape 17"/>
          <p:cNvSpPr/>
          <p:nvPr/>
        </p:nvSpPr>
        <p:spPr>
          <a:xfrm>
            <a:off x="804672" y="3474720"/>
            <a:ext cx="41148" cy="621792"/>
          </a:xfrm>
          <a:prstGeom prst="rect">
            <a:avLst/>
          </a:prstGeom>
          <a:solidFill>
            <a:srgbClr val="C98A0E"/>
          </a:solidFill>
          <a:ln/>
        </p:spPr>
      </p:sp>
      <p:sp>
        <p:nvSpPr>
          <p:cNvPr id="20" name="Text 18"/>
          <p:cNvSpPr/>
          <p:nvPr/>
        </p:nvSpPr>
        <p:spPr>
          <a:xfrm>
            <a:off x="1005840" y="3474720"/>
            <a:ext cx="2834640" cy="621792"/>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Buy the ASUS ProArt P16</a:t>
            </a:r>
            <a:endParaRPr lang="en-US" sz="1150" dirty="0"/>
          </a:p>
        </p:txBody>
      </p:sp>
      <p:sp>
        <p:nvSpPr>
          <p:cNvPr id="21" name="Shape 19"/>
          <p:cNvSpPr/>
          <p:nvPr/>
        </p:nvSpPr>
        <p:spPr>
          <a:xfrm>
            <a:off x="3931920" y="3639312"/>
            <a:ext cx="1170432" cy="292608"/>
          </a:xfrm>
          <a:prstGeom prst="roundRect">
            <a:avLst>
              <a:gd name="adj" fmla="val 50000"/>
            </a:avLst>
          </a:prstGeom>
          <a:solidFill>
            <a:srgbClr val="C98A0E"/>
          </a:solidFill>
          <a:ln w="12700">
            <a:solidFill>
              <a:srgbClr val="C98A0E"/>
            </a:solidFill>
            <a:prstDash val="solid"/>
          </a:ln>
        </p:spPr>
      </p:sp>
      <p:sp>
        <p:nvSpPr>
          <p:cNvPr id="22" name="Text 20"/>
          <p:cNvSpPr/>
          <p:nvPr/>
        </p:nvSpPr>
        <p:spPr>
          <a:xfrm>
            <a:off x="3931920" y="3639312"/>
            <a:ext cx="1170432"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MEDIUM</a:t>
            </a:r>
            <a:endParaRPr lang="en-US" sz="900" dirty="0"/>
          </a:p>
        </p:txBody>
      </p:sp>
      <p:sp>
        <p:nvSpPr>
          <p:cNvPr id="23" name="Text 21"/>
          <p:cNvSpPr/>
          <p:nvPr/>
        </p:nvSpPr>
        <p:spPr>
          <a:xfrm>
            <a:off x="5285232" y="3474720"/>
            <a:ext cx="5989320" cy="621792"/>
          </a:xfrm>
          <a:prstGeom prst="rect">
            <a:avLst/>
          </a:prstGeom>
          <a:noFill/>
          <a:ln/>
        </p:spPr>
        <p:txBody>
          <a:bodyPr wrap="square" lIns="0" tIns="0" rIns="0" bIns="0" rtlCol="0" anchor="ctr"/>
          <a:lstStyle/>
          <a:p>
            <a:pPr indent="0" marL="0">
              <a:buNone/>
            </a:pPr>
            <a:r>
              <a:rPr lang="en-US" sz="1000" dirty="0">
                <a:solidFill>
                  <a:srgbClr val="6E7683"/>
                </a:solidFill>
                <a:latin typeface="Helvetica Neue" pitchFamily="34" charset="0"/>
                <a:ea typeface="Helvetica Neue" pitchFamily="34" charset="-122"/>
                <a:cs typeface="Helvetica Neue" pitchFamily="34" charset="-120"/>
              </a:rPr>
              <a:t>Battery and weight erode mobile working; 42% of value lost in year one if plans change.</a:t>
            </a:r>
            <a:endParaRPr lang="en-US" sz="1000" dirty="0"/>
          </a:p>
        </p:txBody>
      </p:sp>
      <p:sp>
        <p:nvSpPr>
          <p:cNvPr id="24" name="Shape 22"/>
          <p:cNvSpPr/>
          <p:nvPr/>
        </p:nvSpPr>
        <p:spPr>
          <a:xfrm>
            <a:off x="804672" y="4169664"/>
            <a:ext cx="10607040" cy="621792"/>
          </a:xfrm>
          <a:prstGeom prst="rect">
            <a:avLst/>
          </a:prstGeom>
          <a:solidFill>
            <a:srgbClr val="FFFFFF"/>
          </a:solidFill>
          <a:ln w="9525">
            <a:solidFill>
              <a:srgbClr val="DED9D0"/>
            </a:solidFill>
            <a:prstDash val="solid"/>
          </a:ln>
        </p:spPr>
      </p:sp>
      <p:sp>
        <p:nvSpPr>
          <p:cNvPr id="25" name="Shape 23"/>
          <p:cNvSpPr/>
          <p:nvPr/>
        </p:nvSpPr>
        <p:spPr>
          <a:xfrm>
            <a:off x="804672" y="4169664"/>
            <a:ext cx="41148" cy="621792"/>
          </a:xfrm>
          <a:prstGeom prst="rect">
            <a:avLst/>
          </a:prstGeom>
          <a:solidFill>
            <a:srgbClr val="D1483C"/>
          </a:solidFill>
          <a:ln/>
        </p:spPr>
      </p:sp>
      <p:sp>
        <p:nvSpPr>
          <p:cNvPr id="26" name="Text 24"/>
          <p:cNvSpPr/>
          <p:nvPr/>
        </p:nvSpPr>
        <p:spPr>
          <a:xfrm>
            <a:off x="1005840" y="4169664"/>
            <a:ext cx="2834640" cy="621792"/>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Buy a Snapdragon X2 machine</a:t>
            </a:r>
            <a:endParaRPr lang="en-US" sz="1150" dirty="0"/>
          </a:p>
        </p:txBody>
      </p:sp>
      <p:sp>
        <p:nvSpPr>
          <p:cNvPr id="27" name="Shape 25"/>
          <p:cNvSpPr/>
          <p:nvPr/>
        </p:nvSpPr>
        <p:spPr>
          <a:xfrm>
            <a:off x="3931920" y="4334256"/>
            <a:ext cx="1170432" cy="292608"/>
          </a:xfrm>
          <a:prstGeom prst="roundRect">
            <a:avLst>
              <a:gd name="adj" fmla="val 50000"/>
            </a:avLst>
          </a:prstGeom>
          <a:solidFill>
            <a:srgbClr val="D1483C"/>
          </a:solidFill>
          <a:ln w="12700">
            <a:solidFill>
              <a:srgbClr val="D1483C"/>
            </a:solidFill>
            <a:prstDash val="solid"/>
          </a:ln>
        </p:spPr>
      </p:sp>
      <p:sp>
        <p:nvSpPr>
          <p:cNvPr id="28" name="Text 26"/>
          <p:cNvSpPr/>
          <p:nvPr/>
        </p:nvSpPr>
        <p:spPr>
          <a:xfrm>
            <a:off x="3931920" y="4334256"/>
            <a:ext cx="1170432"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HIGH</a:t>
            </a:r>
            <a:endParaRPr lang="en-US" sz="900" dirty="0"/>
          </a:p>
        </p:txBody>
      </p:sp>
      <p:sp>
        <p:nvSpPr>
          <p:cNvPr id="29" name="Text 27"/>
          <p:cNvSpPr/>
          <p:nvPr/>
        </p:nvSpPr>
        <p:spPr>
          <a:xfrm>
            <a:off x="5285232" y="4169664"/>
            <a:ext cx="5989320" cy="621792"/>
          </a:xfrm>
          <a:prstGeom prst="rect">
            <a:avLst/>
          </a:prstGeom>
          <a:noFill/>
          <a:ln/>
        </p:spPr>
        <p:txBody>
          <a:bodyPr wrap="square" lIns="0" tIns="0" rIns="0" bIns="0" rtlCol="0" anchor="ctr"/>
          <a:lstStyle/>
          <a:p>
            <a:pPr indent="0" marL="0">
              <a:buNone/>
            </a:pPr>
            <a:r>
              <a:rPr lang="en-US" sz="1000" dirty="0">
                <a:solidFill>
                  <a:srgbClr val="6E7683"/>
                </a:solidFill>
                <a:latin typeface="Helvetica Neue" pitchFamily="34" charset="0"/>
                <a:ea typeface="Helvetica Neue" pitchFamily="34" charset="-122"/>
                <a:cs typeface="Helvetica Neue" pitchFamily="34" charset="-120"/>
              </a:rPr>
              <a:t>Plugin and codec gaps may block a paid deliverable with no workaround short of new hardware.</a:t>
            </a:r>
            <a:endParaRPr lang="en-US" sz="1000" dirty="0"/>
          </a:p>
        </p:txBody>
      </p:sp>
      <p:sp>
        <p:nvSpPr>
          <p:cNvPr id="30" name="Shape 28"/>
          <p:cNvSpPr/>
          <p:nvPr/>
        </p:nvSpPr>
        <p:spPr>
          <a:xfrm>
            <a:off x="804672" y="4864608"/>
            <a:ext cx="10607040" cy="621792"/>
          </a:xfrm>
          <a:prstGeom prst="rect">
            <a:avLst/>
          </a:prstGeom>
          <a:solidFill>
            <a:srgbClr val="FFFFFF"/>
          </a:solidFill>
          <a:ln w="9525">
            <a:solidFill>
              <a:srgbClr val="DED9D0"/>
            </a:solidFill>
            <a:prstDash val="solid"/>
          </a:ln>
        </p:spPr>
      </p:sp>
      <p:sp>
        <p:nvSpPr>
          <p:cNvPr id="31" name="Shape 29"/>
          <p:cNvSpPr/>
          <p:nvPr/>
        </p:nvSpPr>
        <p:spPr>
          <a:xfrm>
            <a:off x="804672" y="4864608"/>
            <a:ext cx="41148" cy="621792"/>
          </a:xfrm>
          <a:prstGeom prst="rect">
            <a:avLst/>
          </a:prstGeom>
          <a:solidFill>
            <a:srgbClr val="C98A0E"/>
          </a:solidFill>
          <a:ln/>
        </p:spPr>
      </p:sp>
      <p:sp>
        <p:nvSpPr>
          <p:cNvPr id="32" name="Text 30"/>
          <p:cNvSpPr/>
          <p:nvPr/>
        </p:nvSpPr>
        <p:spPr>
          <a:xfrm>
            <a:off x="1005840" y="4864608"/>
            <a:ext cx="2834640" cy="621792"/>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Wait for the next refresh</a:t>
            </a:r>
            <a:endParaRPr lang="en-US" sz="1150" dirty="0"/>
          </a:p>
        </p:txBody>
      </p:sp>
      <p:sp>
        <p:nvSpPr>
          <p:cNvPr id="33" name="Shape 31"/>
          <p:cNvSpPr/>
          <p:nvPr/>
        </p:nvSpPr>
        <p:spPr>
          <a:xfrm>
            <a:off x="3931920" y="5029200"/>
            <a:ext cx="1170432" cy="292608"/>
          </a:xfrm>
          <a:prstGeom prst="roundRect">
            <a:avLst>
              <a:gd name="adj" fmla="val 50000"/>
            </a:avLst>
          </a:prstGeom>
          <a:solidFill>
            <a:srgbClr val="C98A0E"/>
          </a:solidFill>
          <a:ln w="12700">
            <a:solidFill>
              <a:srgbClr val="C98A0E"/>
            </a:solidFill>
            <a:prstDash val="solid"/>
          </a:ln>
        </p:spPr>
      </p:sp>
      <p:sp>
        <p:nvSpPr>
          <p:cNvPr id="34" name="Text 32"/>
          <p:cNvSpPr/>
          <p:nvPr/>
        </p:nvSpPr>
        <p:spPr>
          <a:xfrm>
            <a:off x="3931920" y="5029200"/>
            <a:ext cx="1170432"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MEDIUM</a:t>
            </a:r>
            <a:endParaRPr lang="en-US" sz="900" dirty="0"/>
          </a:p>
        </p:txBody>
      </p:sp>
      <p:sp>
        <p:nvSpPr>
          <p:cNvPr id="35" name="Text 33"/>
          <p:cNvSpPr/>
          <p:nvPr/>
        </p:nvSpPr>
        <p:spPr>
          <a:xfrm>
            <a:off x="5285232" y="4864608"/>
            <a:ext cx="5989320" cy="621792"/>
          </a:xfrm>
          <a:prstGeom prst="rect">
            <a:avLst/>
          </a:prstGeom>
          <a:noFill/>
          <a:ln/>
        </p:spPr>
        <p:txBody>
          <a:bodyPr wrap="square" lIns="0" tIns="0" rIns="0" bIns="0" rtlCol="0" anchor="ctr"/>
          <a:lstStyle/>
          <a:p>
            <a:pPr indent="0" marL="0">
              <a:buNone/>
            </a:pPr>
            <a:r>
              <a:rPr lang="en-US" sz="1000" dirty="0">
                <a:solidFill>
                  <a:srgbClr val="6E7683"/>
                </a:solidFill>
                <a:latin typeface="Helvetica Neue" pitchFamily="34" charset="0"/>
                <a:ea typeface="Helvetica Neue" pitchFamily="34" charset="-122"/>
                <a:cs typeface="Helvetica Neue" pitchFamily="34" charset="-120"/>
              </a:rPr>
              <a:t>Apple raised prices $300 in June 2026 on component costs. An OLED MacBook Pro is rumoured for late 2026–2027, but the memory shortage means waiting carries price risk, not relief.</a:t>
            </a:r>
            <a:endParaRPr lang="en-US" sz="1000" dirty="0"/>
          </a:p>
        </p:txBody>
      </p:sp>
      <p:sp>
        <p:nvSpPr>
          <p:cNvPr id="36" name="Shape 34"/>
          <p:cNvSpPr/>
          <p:nvPr/>
        </p:nvSpPr>
        <p:spPr>
          <a:xfrm>
            <a:off x="804672" y="5577840"/>
            <a:ext cx="10607040" cy="621792"/>
          </a:xfrm>
          <a:prstGeom prst="rect">
            <a:avLst/>
          </a:prstGeom>
          <a:solidFill>
            <a:srgbClr val="FFFFFF"/>
          </a:solidFill>
          <a:ln w="9525">
            <a:solidFill>
              <a:srgbClr val="DED9D0"/>
            </a:solidFill>
            <a:prstDash val="solid"/>
          </a:ln>
        </p:spPr>
      </p:sp>
      <p:sp>
        <p:nvSpPr>
          <p:cNvPr id="37" name="Shape 35"/>
          <p:cNvSpPr/>
          <p:nvPr/>
        </p:nvSpPr>
        <p:spPr>
          <a:xfrm>
            <a:off x="804672" y="5577840"/>
            <a:ext cx="45720" cy="621792"/>
          </a:xfrm>
          <a:prstGeom prst="rect">
            <a:avLst/>
          </a:prstGeom>
          <a:solidFill>
            <a:srgbClr val="FF5C39"/>
          </a:solidFill>
          <a:ln/>
        </p:spPr>
      </p:sp>
      <p:sp>
        <p:nvSpPr>
          <p:cNvPr id="38" name="Text 36"/>
          <p:cNvSpPr/>
          <p:nvPr/>
        </p:nvSpPr>
        <p:spPr>
          <a:xfrm>
            <a:off x="1024128" y="5660136"/>
            <a:ext cx="10149840" cy="201168"/>
          </a:xfrm>
          <a:prstGeom prst="rect">
            <a:avLst/>
          </a:prstGeom>
          <a:noFill/>
          <a:ln/>
        </p:spPr>
        <p:txBody>
          <a:bodyPr wrap="square" lIns="0" tIns="0" rIns="0" bIns="0" rtlCol="0" anchor="ctr"/>
          <a:lstStyle/>
          <a:p>
            <a:pPr indent="0" marL="0">
              <a:buNone/>
            </a:pPr>
            <a:r>
              <a:rPr lang="en-US" sz="850" spc="180" kern="0" dirty="0">
                <a:solidFill>
                  <a:srgbClr val="FF5C39"/>
                </a:solidFill>
                <a:latin typeface="Courier New" pitchFamily="34" charset="0"/>
                <a:ea typeface="Courier New" pitchFamily="34" charset="-122"/>
                <a:cs typeface="Courier New" pitchFamily="34" charset="-120"/>
              </a:rPr>
              <a:t>NET POSITION</a:t>
            </a:r>
            <a:endParaRPr lang="en-US" sz="850" dirty="0"/>
          </a:p>
        </p:txBody>
      </p:sp>
      <p:sp>
        <p:nvSpPr>
          <p:cNvPr id="39" name="Text 37"/>
          <p:cNvSpPr/>
          <p:nvPr/>
        </p:nvSpPr>
        <p:spPr>
          <a:xfrm>
            <a:off x="1024128" y="5861304"/>
            <a:ext cx="10149840" cy="256032"/>
          </a:xfrm>
          <a:prstGeom prst="rect">
            <a:avLst/>
          </a:prstGeom>
          <a:noFill/>
          <a:ln/>
        </p:spPr>
        <p:txBody>
          <a:bodyPr wrap="square" lIns="0" tIns="0" rIns="0" bIns="0" rtlCol="0" anchor="t"/>
          <a:lstStyle/>
          <a:p>
            <a:pPr indent="0" marL="0">
              <a:buNone/>
            </a:pPr>
            <a:r>
              <a:rPr lang="en-US" sz="1100" dirty="0">
                <a:solidFill>
                  <a:srgbClr val="14181D"/>
                </a:solidFill>
                <a:latin typeface="Helvetica Neue" pitchFamily="34" charset="0"/>
                <a:ea typeface="Helvetica Neue" pitchFamily="34" charset="-122"/>
                <a:cs typeface="Helvetica Neue" pitchFamily="34" charset="-120"/>
              </a:rPr>
              <a:t>The lowest-risk options are the two Apple machines. The choice between them is a forecast about how much video work the next two years hold.</a:t>
            </a:r>
            <a:endParaRPr lang="en-US" sz="1100" dirty="0"/>
          </a:p>
        </p:txBody>
      </p:sp>
      <p:sp>
        <p:nvSpPr>
          <p:cNvPr id="40" name="Shape 38"/>
          <p:cNvSpPr/>
          <p:nvPr/>
        </p:nvSpPr>
        <p:spPr>
          <a:xfrm>
            <a:off x="566928" y="6199632"/>
            <a:ext cx="11064240" cy="10973"/>
          </a:xfrm>
          <a:prstGeom prst="rect">
            <a:avLst/>
          </a:prstGeom>
          <a:solidFill>
            <a:srgbClr val="DED9D0"/>
          </a:solidFill>
          <a:ln/>
        </p:spPr>
      </p:sp>
      <p:sp>
        <p:nvSpPr>
          <p:cNvPr id="41" name="Text 39"/>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Risk</a:t>
            </a:r>
            <a:endParaRPr lang="en-US" sz="900" dirty="0"/>
          </a:p>
        </p:txBody>
      </p:sp>
      <p:sp>
        <p:nvSpPr>
          <p:cNvPr id="42" name="Text 40"/>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A0C0F"/>
        </a:solidFill>
      </p:bgPr>
    </p:bg>
    <p:spTree>
      <p:nvGrpSpPr>
        <p:cNvPr id="1" name=""/>
        <p:cNvGrpSpPr/>
        <p:nvPr/>
      </p:nvGrpSpPr>
      <p:grpSpPr>
        <a:xfrm>
          <a:off x="0" y="0"/>
          <a:ext cx="0" cy="0"/>
          <a:chOff x="0" y="0"/>
          <a:chExt cx="0" cy="0"/>
        </a:xfrm>
      </p:grpSpPr>
      <p:sp>
        <p:nvSpPr>
          <p:cNvPr id="2" name="Shape 0"/>
          <p:cNvSpPr/>
          <p:nvPr/>
        </p:nvSpPr>
        <p:spPr>
          <a:xfrm>
            <a:off x="0" y="0"/>
            <a:ext cx="118872" cy="1920240"/>
          </a:xfrm>
          <a:prstGeom prst="rect">
            <a:avLst/>
          </a:prstGeom>
          <a:solidFill>
            <a:srgbClr val="FF5C39"/>
          </a:solidFill>
          <a:ln/>
        </p:spPr>
      </p:sp>
      <p:sp>
        <p:nvSpPr>
          <p:cNvPr id="3" name="Shape 1"/>
          <p:cNvSpPr/>
          <p:nvPr/>
        </p:nvSpPr>
        <p:spPr>
          <a:xfrm>
            <a:off x="0" y="0"/>
            <a:ext cx="1920240" cy="118872"/>
          </a:xfrm>
          <a:prstGeom prst="rect">
            <a:avLst/>
          </a:prstGeom>
          <a:solidFill>
            <a:srgbClr val="FF5C39"/>
          </a:solidFill>
          <a:ln/>
        </p:spPr>
      </p:sp>
      <p:sp>
        <p:nvSpPr>
          <p:cNvPr id="4" name="Text 2"/>
          <p:cNvSpPr/>
          <p:nvPr/>
        </p:nvSpPr>
        <p:spPr>
          <a:xfrm>
            <a:off x="822960" y="960120"/>
            <a:ext cx="822960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10 · THE RECOMMENDATION</a:t>
            </a:r>
            <a:endParaRPr lang="en-US" sz="1050" dirty="0"/>
          </a:p>
        </p:txBody>
      </p:sp>
      <p:sp>
        <p:nvSpPr>
          <p:cNvPr id="5" name="Text 3"/>
          <p:cNvSpPr/>
          <p:nvPr/>
        </p:nvSpPr>
        <p:spPr>
          <a:xfrm>
            <a:off x="804672" y="1353312"/>
            <a:ext cx="10424160" cy="713232"/>
          </a:xfrm>
          <a:prstGeom prst="rect">
            <a:avLst/>
          </a:prstGeom>
          <a:noFill/>
          <a:ln/>
        </p:spPr>
        <p:txBody>
          <a:bodyPr wrap="square" lIns="0" tIns="0" rIns="0" bIns="0" rtlCol="0" anchor="ctr"/>
          <a:lstStyle/>
          <a:p>
            <a:pPr indent="0" marL="0">
              <a:buNone/>
            </a:pPr>
            <a:r>
              <a:rPr lang="en-US" sz="3800" b="1" dirty="0">
                <a:solidFill>
                  <a:srgbClr val="F7F5F1"/>
                </a:solidFill>
                <a:latin typeface="Helvetica Neue" pitchFamily="34" charset="0"/>
                <a:ea typeface="Helvetica Neue" pitchFamily="34" charset="-122"/>
                <a:cs typeface="Helvetica Neue" pitchFamily="34" charset="-120"/>
              </a:rPr>
              <a:t>MacBook Pro 14" (M5)</a:t>
            </a:r>
            <a:endParaRPr lang="en-US" sz="3800" dirty="0"/>
          </a:p>
        </p:txBody>
      </p:sp>
      <p:sp>
        <p:nvSpPr>
          <p:cNvPr id="6" name="Text 4"/>
          <p:cNvSpPr/>
          <p:nvPr/>
        </p:nvSpPr>
        <p:spPr>
          <a:xfrm>
            <a:off x="822960" y="2084832"/>
            <a:ext cx="10241280" cy="320040"/>
          </a:xfrm>
          <a:prstGeom prst="rect">
            <a:avLst/>
          </a:prstGeom>
          <a:noFill/>
          <a:ln/>
        </p:spPr>
        <p:txBody>
          <a:bodyPr wrap="square" lIns="0" tIns="0" rIns="0" bIns="0" rtlCol="0" anchor="ctr"/>
          <a:lstStyle/>
          <a:p>
            <a:pPr indent="0" marL="0">
              <a:buNone/>
            </a:pPr>
            <a:r>
              <a:rPr lang="en-US" sz="1200" dirty="0">
                <a:solidFill>
                  <a:srgbClr val="2FD4C0"/>
                </a:solidFill>
                <a:latin typeface="Courier New" pitchFamily="34" charset="0"/>
                <a:ea typeface="Courier New" pitchFamily="34" charset="-122"/>
                <a:cs typeface="Courier New" pitchFamily="34" charset="-120"/>
              </a:rPr>
              <a:t>24GB unified memory · 1TB storage · standard display</a:t>
            </a:r>
            <a:endParaRPr lang="en-US" sz="1200" dirty="0"/>
          </a:p>
        </p:txBody>
      </p:sp>
      <p:sp>
        <p:nvSpPr>
          <p:cNvPr id="7" name="Shape 5"/>
          <p:cNvSpPr/>
          <p:nvPr/>
        </p:nvSpPr>
        <p:spPr>
          <a:xfrm>
            <a:off x="804672" y="2606040"/>
            <a:ext cx="2542032" cy="932688"/>
          </a:xfrm>
          <a:prstGeom prst="rect">
            <a:avLst/>
          </a:prstGeom>
          <a:solidFill>
            <a:srgbClr val="161B22"/>
          </a:solidFill>
          <a:ln/>
        </p:spPr>
      </p:sp>
      <p:sp>
        <p:nvSpPr>
          <p:cNvPr id="8" name="Shape 6"/>
          <p:cNvSpPr/>
          <p:nvPr/>
        </p:nvSpPr>
        <p:spPr>
          <a:xfrm>
            <a:off x="804672" y="2606040"/>
            <a:ext cx="2542032" cy="45720"/>
          </a:xfrm>
          <a:prstGeom prst="rect">
            <a:avLst/>
          </a:prstGeom>
          <a:solidFill>
            <a:srgbClr val="FF5C39"/>
          </a:solidFill>
          <a:ln/>
        </p:spPr>
      </p:sp>
      <p:sp>
        <p:nvSpPr>
          <p:cNvPr id="9" name="Text 7"/>
          <p:cNvSpPr/>
          <p:nvPr/>
        </p:nvSpPr>
        <p:spPr>
          <a:xfrm>
            <a:off x="987552" y="2761488"/>
            <a:ext cx="2176272" cy="402336"/>
          </a:xfrm>
          <a:prstGeom prst="rect">
            <a:avLst/>
          </a:prstGeom>
          <a:noFill/>
          <a:ln/>
        </p:spPr>
        <p:txBody>
          <a:bodyPr wrap="square" lIns="0" tIns="0" rIns="0" bIns="0" rtlCol="0" anchor="ctr"/>
          <a:lstStyle/>
          <a:p>
            <a:pPr indent="0" marL="0">
              <a:buNone/>
            </a:pPr>
            <a:r>
              <a:rPr lang="en-US" sz="2100" b="1" dirty="0">
                <a:solidFill>
                  <a:srgbClr val="B8F14A"/>
                </a:solidFill>
                <a:latin typeface="Helvetica Neue" pitchFamily="34" charset="0"/>
                <a:ea typeface="Helvetica Neue" pitchFamily="34" charset="-122"/>
                <a:cs typeface="Helvetica Neue" pitchFamily="34" charset="-120"/>
              </a:rPr>
              <a:t>$2,199</a:t>
            </a:r>
            <a:endParaRPr lang="en-US" sz="2100" dirty="0"/>
          </a:p>
        </p:txBody>
      </p:sp>
      <p:sp>
        <p:nvSpPr>
          <p:cNvPr id="10" name="Text 8"/>
          <p:cNvSpPr/>
          <p:nvPr/>
        </p:nvSpPr>
        <p:spPr>
          <a:xfrm>
            <a:off x="987552" y="3163824"/>
            <a:ext cx="2176272" cy="256032"/>
          </a:xfrm>
          <a:prstGeom prst="rect">
            <a:avLst/>
          </a:prstGeom>
          <a:noFill/>
          <a:ln/>
        </p:spPr>
        <p:txBody>
          <a:bodyPr wrap="square" lIns="0" tIns="0" rIns="0" bIns="0" rtlCol="0" anchor="ctr"/>
          <a:lstStyle/>
          <a:p>
            <a:pPr indent="0" marL="0">
              <a:buNone/>
            </a:pPr>
            <a:r>
              <a:rPr lang="en-US" sz="850" spc="120" kern="0" dirty="0">
                <a:solidFill>
                  <a:srgbClr val="98A2AE"/>
                </a:solidFill>
                <a:latin typeface="Courier New" pitchFamily="34" charset="0"/>
                <a:ea typeface="Courier New" pitchFamily="34" charset="-122"/>
                <a:cs typeface="Courier New" pitchFamily="34" charset="-120"/>
              </a:rPr>
              <a:t>PRICE</a:t>
            </a:r>
            <a:endParaRPr lang="en-US" sz="850" dirty="0"/>
          </a:p>
        </p:txBody>
      </p:sp>
      <p:sp>
        <p:nvSpPr>
          <p:cNvPr id="11" name="Shape 9"/>
          <p:cNvSpPr/>
          <p:nvPr/>
        </p:nvSpPr>
        <p:spPr>
          <a:xfrm>
            <a:off x="3493008" y="2606040"/>
            <a:ext cx="2542032" cy="932688"/>
          </a:xfrm>
          <a:prstGeom prst="rect">
            <a:avLst/>
          </a:prstGeom>
          <a:solidFill>
            <a:srgbClr val="161B22"/>
          </a:solidFill>
          <a:ln/>
        </p:spPr>
      </p:sp>
      <p:sp>
        <p:nvSpPr>
          <p:cNvPr id="12" name="Shape 10"/>
          <p:cNvSpPr/>
          <p:nvPr/>
        </p:nvSpPr>
        <p:spPr>
          <a:xfrm>
            <a:off x="3493008" y="2606040"/>
            <a:ext cx="2542032" cy="45720"/>
          </a:xfrm>
          <a:prstGeom prst="rect">
            <a:avLst/>
          </a:prstGeom>
          <a:solidFill>
            <a:srgbClr val="FF5C39"/>
          </a:solidFill>
          <a:ln/>
        </p:spPr>
      </p:sp>
      <p:sp>
        <p:nvSpPr>
          <p:cNvPr id="13" name="Text 11"/>
          <p:cNvSpPr/>
          <p:nvPr/>
        </p:nvSpPr>
        <p:spPr>
          <a:xfrm>
            <a:off x="3675888" y="2761488"/>
            <a:ext cx="2176272" cy="402336"/>
          </a:xfrm>
          <a:prstGeom prst="rect">
            <a:avLst/>
          </a:prstGeom>
          <a:noFill/>
          <a:ln/>
        </p:spPr>
        <p:txBody>
          <a:bodyPr wrap="square" lIns="0" tIns="0" rIns="0" bIns="0" rtlCol="0" anchor="ctr"/>
          <a:lstStyle/>
          <a:p>
            <a:pPr indent="0" marL="0">
              <a:buNone/>
            </a:pPr>
            <a:r>
              <a:rPr lang="en-US" sz="2100" b="1" dirty="0">
                <a:solidFill>
                  <a:srgbClr val="F7F5F1"/>
                </a:solidFill>
                <a:latin typeface="Helvetica Neue" pitchFamily="34" charset="0"/>
                <a:ea typeface="Helvetica Neue" pitchFamily="34" charset="-122"/>
                <a:cs typeface="Helvetica Neue" pitchFamily="34" charset="-120"/>
              </a:rPr>
              <a:t>$1,122</a:t>
            </a:r>
            <a:endParaRPr lang="en-US" sz="2100" dirty="0"/>
          </a:p>
        </p:txBody>
      </p:sp>
      <p:sp>
        <p:nvSpPr>
          <p:cNvPr id="14" name="Text 12"/>
          <p:cNvSpPr/>
          <p:nvPr/>
        </p:nvSpPr>
        <p:spPr>
          <a:xfrm>
            <a:off x="3675888" y="3163824"/>
            <a:ext cx="2176272" cy="256032"/>
          </a:xfrm>
          <a:prstGeom prst="rect">
            <a:avLst/>
          </a:prstGeom>
          <a:noFill/>
          <a:ln/>
        </p:spPr>
        <p:txBody>
          <a:bodyPr wrap="square" lIns="0" tIns="0" rIns="0" bIns="0" rtlCol="0" anchor="ctr"/>
          <a:lstStyle/>
          <a:p>
            <a:pPr indent="0" marL="0">
              <a:buNone/>
            </a:pPr>
            <a:r>
              <a:rPr lang="en-US" sz="850" spc="120" kern="0" dirty="0">
                <a:solidFill>
                  <a:srgbClr val="98A2AE"/>
                </a:solidFill>
                <a:latin typeface="Courier New" pitchFamily="34" charset="0"/>
                <a:ea typeface="Courier New" pitchFamily="34" charset="-122"/>
                <a:cs typeface="Courier New" pitchFamily="34" charset="-120"/>
              </a:rPr>
              <a:t>3-YEAR NET COST</a:t>
            </a:r>
            <a:endParaRPr lang="en-US" sz="850" dirty="0"/>
          </a:p>
        </p:txBody>
      </p:sp>
      <p:sp>
        <p:nvSpPr>
          <p:cNvPr id="15" name="Shape 13"/>
          <p:cNvSpPr/>
          <p:nvPr/>
        </p:nvSpPr>
        <p:spPr>
          <a:xfrm>
            <a:off x="6181344" y="2606040"/>
            <a:ext cx="2542032" cy="932688"/>
          </a:xfrm>
          <a:prstGeom prst="rect">
            <a:avLst/>
          </a:prstGeom>
          <a:solidFill>
            <a:srgbClr val="161B22"/>
          </a:solidFill>
          <a:ln/>
        </p:spPr>
      </p:sp>
      <p:sp>
        <p:nvSpPr>
          <p:cNvPr id="16" name="Shape 14"/>
          <p:cNvSpPr/>
          <p:nvPr/>
        </p:nvSpPr>
        <p:spPr>
          <a:xfrm>
            <a:off x="6181344" y="2606040"/>
            <a:ext cx="2542032" cy="45720"/>
          </a:xfrm>
          <a:prstGeom prst="rect">
            <a:avLst/>
          </a:prstGeom>
          <a:solidFill>
            <a:srgbClr val="FF5C39"/>
          </a:solidFill>
          <a:ln/>
        </p:spPr>
      </p:sp>
      <p:sp>
        <p:nvSpPr>
          <p:cNvPr id="17" name="Text 15"/>
          <p:cNvSpPr/>
          <p:nvPr/>
        </p:nvSpPr>
        <p:spPr>
          <a:xfrm>
            <a:off x="6364224" y="2761488"/>
            <a:ext cx="2176272" cy="402336"/>
          </a:xfrm>
          <a:prstGeom prst="rect">
            <a:avLst/>
          </a:prstGeom>
          <a:noFill/>
          <a:ln/>
        </p:spPr>
        <p:txBody>
          <a:bodyPr wrap="square" lIns="0" tIns="0" rIns="0" bIns="0" rtlCol="0" anchor="ctr"/>
          <a:lstStyle/>
          <a:p>
            <a:pPr indent="0" marL="0">
              <a:buNone/>
            </a:pPr>
            <a:r>
              <a:rPr lang="en-US" sz="2100" b="1" dirty="0">
                <a:solidFill>
                  <a:srgbClr val="F7F5F1"/>
                </a:solidFill>
                <a:latin typeface="Helvetica Neue" pitchFamily="34" charset="0"/>
                <a:ea typeface="Helvetica Neue" pitchFamily="34" charset="-122"/>
                <a:cs typeface="Helvetica Neue" pitchFamily="34" charset="-120"/>
              </a:rPr>
              <a:t>$374</a:t>
            </a:r>
            <a:endParaRPr lang="en-US" sz="2100" dirty="0"/>
          </a:p>
        </p:txBody>
      </p:sp>
      <p:sp>
        <p:nvSpPr>
          <p:cNvPr id="18" name="Text 16"/>
          <p:cNvSpPr/>
          <p:nvPr/>
        </p:nvSpPr>
        <p:spPr>
          <a:xfrm>
            <a:off x="6364224" y="3163824"/>
            <a:ext cx="2176272" cy="256032"/>
          </a:xfrm>
          <a:prstGeom prst="rect">
            <a:avLst/>
          </a:prstGeom>
          <a:noFill/>
          <a:ln/>
        </p:spPr>
        <p:txBody>
          <a:bodyPr wrap="square" lIns="0" tIns="0" rIns="0" bIns="0" rtlCol="0" anchor="ctr"/>
          <a:lstStyle/>
          <a:p>
            <a:pPr indent="0" marL="0">
              <a:buNone/>
            </a:pPr>
            <a:r>
              <a:rPr lang="en-US" sz="850" spc="120" kern="0" dirty="0">
                <a:solidFill>
                  <a:srgbClr val="98A2AE"/>
                </a:solidFill>
                <a:latin typeface="Courier New" pitchFamily="34" charset="0"/>
                <a:ea typeface="Courier New" pitchFamily="34" charset="-122"/>
                <a:cs typeface="Courier New" pitchFamily="34" charset="-120"/>
              </a:rPr>
              <a:t>COST PER YEAR</a:t>
            </a:r>
            <a:endParaRPr lang="en-US" sz="850" dirty="0"/>
          </a:p>
        </p:txBody>
      </p:sp>
      <p:sp>
        <p:nvSpPr>
          <p:cNvPr id="19" name="Shape 17"/>
          <p:cNvSpPr/>
          <p:nvPr/>
        </p:nvSpPr>
        <p:spPr>
          <a:xfrm>
            <a:off x="8869680" y="2606040"/>
            <a:ext cx="2542032" cy="932688"/>
          </a:xfrm>
          <a:prstGeom prst="rect">
            <a:avLst/>
          </a:prstGeom>
          <a:solidFill>
            <a:srgbClr val="161B22"/>
          </a:solidFill>
          <a:ln/>
        </p:spPr>
      </p:sp>
      <p:sp>
        <p:nvSpPr>
          <p:cNvPr id="20" name="Shape 18"/>
          <p:cNvSpPr/>
          <p:nvPr/>
        </p:nvSpPr>
        <p:spPr>
          <a:xfrm>
            <a:off x="8869680" y="2606040"/>
            <a:ext cx="2542032" cy="45720"/>
          </a:xfrm>
          <a:prstGeom prst="rect">
            <a:avLst/>
          </a:prstGeom>
          <a:solidFill>
            <a:srgbClr val="FF5C39"/>
          </a:solidFill>
          <a:ln/>
        </p:spPr>
      </p:sp>
      <p:sp>
        <p:nvSpPr>
          <p:cNvPr id="21" name="Text 19"/>
          <p:cNvSpPr/>
          <p:nvPr/>
        </p:nvSpPr>
        <p:spPr>
          <a:xfrm>
            <a:off x="9052560" y="2761488"/>
            <a:ext cx="2176272" cy="402336"/>
          </a:xfrm>
          <a:prstGeom prst="rect">
            <a:avLst/>
          </a:prstGeom>
          <a:noFill/>
          <a:ln/>
        </p:spPr>
        <p:txBody>
          <a:bodyPr wrap="square" lIns="0" tIns="0" rIns="0" bIns="0" rtlCol="0" anchor="ctr"/>
          <a:lstStyle/>
          <a:p>
            <a:pPr indent="0" marL="0">
              <a:buNone/>
            </a:pPr>
            <a:r>
              <a:rPr lang="en-US" sz="2100" b="1" dirty="0">
                <a:solidFill>
                  <a:srgbClr val="F7F5F1"/>
                </a:solidFill>
                <a:latin typeface="Helvetica Neue" pitchFamily="34" charset="0"/>
                <a:ea typeface="Helvetica Neue" pitchFamily="34" charset="-122"/>
                <a:cs typeface="Helvetica Neue" pitchFamily="34" charset="-120"/>
              </a:rPr>
              <a:t>5 years</a:t>
            </a:r>
            <a:endParaRPr lang="en-US" sz="2100" dirty="0"/>
          </a:p>
        </p:txBody>
      </p:sp>
      <p:sp>
        <p:nvSpPr>
          <p:cNvPr id="22" name="Text 20"/>
          <p:cNvSpPr/>
          <p:nvPr/>
        </p:nvSpPr>
        <p:spPr>
          <a:xfrm>
            <a:off x="9052560" y="3163824"/>
            <a:ext cx="2176272" cy="256032"/>
          </a:xfrm>
          <a:prstGeom prst="rect">
            <a:avLst/>
          </a:prstGeom>
          <a:noFill/>
          <a:ln/>
        </p:spPr>
        <p:txBody>
          <a:bodyPr wrap="square" lIns="0" tIns="0" rIns="0" bIns="0" rtlCol="0" anchor="ctr"/>
          <a:lstStyle/>
          <a:p>
            <a:pPr indent="0" marL="0">
              <a:buNone/>
            </a:pPr>
            <a:r>
              <a:rPr lang="en-US" sz="850" spc="120" kern="0" dirty="0">
                <a:solidFill>
                  <a:srgbClr val="98A2AE"/>
                </a:solidFill>
                <a:latin typeface="Courier New" pitchFamily="34" charset="0"/>
                <a:ea typeface="Courier New" pitchFamily="34" charset="-122"/>
                <a:cs typeface="Courier New" pitchFamily="34" charset="-120"/>
              </a:rPr>
              <a:t>EXPECTED LIFE</a:t>
            </a:r>
            <a:endParaRPr lang="en-US" sz="850" dirty="0"/>
          </a:p>
        </p:txBody>
      </p:sp>
      <p:sp>
        <p:nvSpPr>
          <p:cNvPr id="23" name="Text 21"/>
          <p:cNvSpPr/>
          <p:nvPr/>
        </p:nvSpPr>
        <p:spPr>
          <a:xfrm>
            <a:off x="822960" y="3767328"/>
            <a:ext cx="3657600" cy="256032"/>
          </a:xfrm>
          <a:prstGeom prst="rect">
            <a:avLst/>
          </a:prstGeom>
          <a:noFill/>
          <a:ln/>
        </p:spPr>
        <p:txBody>
          <a:bodyPr wrap="square" lIns="0" tIns="0" rIns="0" bIns="0" rtlCol="0" anchor="ctr"/>
          <a:lstStyle/>
          <a:p>
            <a:pPr indent="0" marL="0">
              <a:buNone/>
            </a:pPr>
            <a:r>
              <a:rPr lang="en-US" sz="950" spc="180" kern="0" dirty="0">
                <a:solidFill>
                  <a:srgbClr val="FF5C39"/>
                </a:solidFill>
                <a:latin typeface="Courier New" pitchFamily="34" charset="0"/>
                <a:ea typeface="Courier New" pitchFamily="34" charset="-122"/>
                <a:cs typeface="Courier New" pitchFamily="34" charset="-120"/>
              </a:rPr>
              <a:t>WHY THIS ONE</a:t>
            </a:r>
            <a:endParaRPr lang="en-US" sz="950" dirty="0"/>
          </a:p>
        </p:txBody>
      </p:sp>
      <p:sp>
        <p:nvSpPr>
          <p:cNvPr id="24" name="Text 22"/>
          <p:cNvSpPr/>
          <p:nvPr/>
        </p:nvSpPr>
        <p:spPr>
          <a:xfrm>
            <a:off x="841248" y="4069080"/>
            <a:ext cx="10332720" cy="1691640"/>
          </a:xfrm>
          <a:prstGeom prst="rect">
            <a:avLst/>
          </a:prstGeom>
          <a:noFill/>
          <a:ln/>
        </p:spPr>
        <p:txBody>
          <a:bodyPr wrap="square" lIns="0" tIns="0" rIns="0" bIns="0" rtlCol="0" anchor="t"/>
          <a:lstStyle/>
          <a:p>
            <a:pPr marL="342900" indent="-342900">
              <a:spcAft>
                <a:spcPts val="700"/>
              </a:spcAft>
              <a:buSzPct val="100000"/>
              <a:buChar char="•"/>
            </a:pPr>
            <a:r>
              <a:rPr lang="en-US" sz="1150" dirty="0">
                <a:solidFill>
                  <a:srgbClr val="F7F5F1"/>
                </a:solidFill>
                <a:latin typeface="Helvetica Neue" pitchFamily="34" charset="0"/>
                <a:ea typeface="Helvetica Neue" pitchFamily="34" charset="-122"/>
                <a:cs typeface="Helvetica Neue" pitchFamily="34" charset="-120"/>
              </a:rPr>
              <a:t>The fan. Sustained exports never throttle, which is the one thing an Air cannot fix at any price.</a:t>
            </a:r>
            <a:endParaRPr lang="en-US" sz="1150" dirty="0"/>
          </a:p>
          <a:p>
            <a:pPr marL="342900" indent="-342900">
              <a:spcAft>
                <a:spcPts val="700"/>
              </a:spcAft>
              <a:buSzPct val="100000"/>
              <a:buChar char="•"/>
            </a:pPr>
            <a:r>
              <a:rPr lang="en-US" sz="1150" dirty="0">
                <a:solidFill>
                  <a:srgbClr val="F7F5F1"/>
                </a:solidFill>
                <a:latin typeface="Helvetica Neue" pitchFamily="34" charset="0"/>
                <a:ea typeface="Helvetica Neue" pitchFamily="34" charset="-122"/>
                <a:cs typeface="Helvetica Neue" pitchFamily="34" charset="-120"/>
              </a:rPr>
              <a:t>The display. XDR at 1,600 nits and 120Hz is the most trustworthy colour reference in this price class.</a:t>
            </a:r>
            <a:endParaRPr lang="en-US" sz="1150" dirty="0"/>
          </a:p>
          <a:p>
            <a:pPr marL="342900" indent="-342900">
              <a:spcAft>
                <a:spcPts val="700"/>
              </a:spcAft>
              <a:buSzPct val="100000"/>
              <a:buChar char="•"/>
            </a:pPr>
            <a:r>
              <a:rPr lang="en-US" sz="1150" dirty="0">
                <a:solidFill>
                  <a:srgbClr val="F7F5F1"/>
                </a:solidFill>
                <a:latin typeface="Helvetica Neue" pitchFamily="34" charset="0"/>
                <a:ea typeface="Helvetica Neue" pitchFamily="34" charset="-122"/>
                <a:cs typeface="Helvetica Neue" pitchFamily="34" charset="-120"/>
              </a:rPr>
              <a:t>24GB of memory. Soldered and unupgradeable, so it must be bought now — Figma plus browser AI tools plus Photoshop will exceed 16GB.</a:t>
            </a:r>
            <a:endParaRPr lang="en-US" sz="1150" dirty="0"/>
          </a:p>
          <a:p>
            <a:pPr marL="342900" indent="-342900">
              <a:spcAft>
                <a:spcPts val="700"/>
              </a:spcAft>
              <a:buSzPct val="100000"/>
              <a:buChar char="•"/>
            </a:pPr>
            <a:r>
              <a:rPr lang="en-US" sz="1150" dirty="0">
                <a:solidFill>
                  <a:srgbClr val="F7F5F1"/>
                </a:solidFill>
                <a:latin typeface="Helvetica Neue" pitchFamily="34" charset="0"/>
                <a:ea typeface="Helvetica Neue" pitchFamily="34" charset="-122"/>
                <a:cs typeface="Helvetica Neue" pitchFamily="34" charset="-120"/>
              </a:rPr>
              <a:t>The ports. SD reader and HDMI built in removes the dongle bag on client work.</a:t>
            </a:r>
            <a:endParaRPr lang="en-US" sz="1150" dirty="0"/>
          </a:p>
          <a:p>
            <a:pPr marL="342900" indent="-342900">
              <a:spcAft>
                <a:spcPts val="700"/>
              </a:spcAft>
              <a:buSzPct val="100000"/>
              <a:buChar char="•"/>
            </a:pPr>
            <a:r>
              <a:rPr lang="en-US" sz="1150" dirty="0">
                <a:solidFill>
                  <a:srgbClr val="F7F5F1"/>
                </a:solidFill>
                <a:latin typeface="Helvetica Neue" pitchFamily="34" charset="0"/>
                <a:ea typeface="Helvetica Neue" pitchFamily="34" charset="-122"/>
                <a:cs typeface="Helvetica Neue" pitchFamily="34" charset="-120"/>
              </a:rPr>
              <a:t>The resale. 49% returns after three years, which is why it costs the same to own as a $1,699 Windows machine.</a:t>
            </a:r>
            <a:endParaRPr lang="en-US" sz="1150" dirty="0"/>
          </a:p>
        </p:txBody>
      </p:sp>
      <p:sp>
        <p:nvSpPr>
          <p:cNvPr id="25" name="Shape 23"/>
          <p:cNvSpPr/>
          <p:nvPr/>
        </p:nvSpPr>
        <p:spPr>
          <a:xfrm>
            <a:off x="804672" y="5870448"/>
            <a:ext cx="10607040" cy="502920"/>
          </a:xfrm>
          <a:prstGeom prst="rect">
            <a:avLst/>
          </a:prstGeom>
          <a:solidFill>
            <a:srgbClr val="10281F"/>
          </a:solidFill>
          <a:ln/>
        </p:spPr>
      </p:sp>
      <p:sp>
        <p:nvSpPr>
          <p:cNvPr id="26" name="Shape 24"/>
          <p:cNvSpPr/>
          <p:nvPr/>
        </p:nvSpPr>
        <p:spPr>
          <a:xfrm>
            <a:off x="804672" y="5870448"/>
            <a:ext cx="45720" cy="502920"/>
          </a:xfrm>
          <a:prstGeom prst="rect">
            <a:avLst/>
          </a:prstGeom>
          <a:solidFill>
            <a:srgbClr val="B8F14A"/>
          </a:solidFill>
          <a:ln/>
        </p:spPr>
      </p:sp>
      <p:sp>
        <p:nvSpPr>
          <p:cNvPr id="27" name="Text 25"/>
          <p:cNvSpPr/>
          <p:nvPr/>
        </p:nvSpPr>
        <p:spPr>
          <a:xfrm>
            <a:off x="1042416" y="5870448"/>
            <a:ext cx="10241280" cy="502920"/>
          </a:xfrm>
          <a:prstGeom prst="rect">
            <a:avLst/>
          </a:prstGeom>
          <a:noFill/>
          <a:ln/>
        </p:spPr>
        <p:txBody>
          <a:bodyPr wrap="square" lIns="0" tIns="0" rIns="0" bIns="0" rtlCol="0" anchor="ctr"/>
          <a:lstStyle/>
          <a:p>
            <a:pPr indent="0" marL="0">
              <a:buNone/>
            </a:pPr>
            <a:r>
              <a:rPr lang="en-US" sz="1150" dirty="0">
                <a:solidFill>
                  <a:srgbClr val="B8F14A"/>
                </a:solidFill>
                <a:latin typeface="Helvetica Neue" pitchFamily="34" charset="0"/>
                <a:ea typeface="Helvetica Neue" pitchFamily="34" charset="-122"/>
                <a:cs typeface="Helvetica Neue" pitchFamily="34" charset="-120"/>
              </a:rPr>
              <a:t>If video stays genuinely rare, the MacBook Air 15" at $1,499 is the better business decision — and saves $582 over three years.</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A0C0F"/>
        </a:solidFill>
      </p:bgPr>
    </p:bg>
    <p:spTree>
      <p:nvGrpSpPr>
        <p:cNvPr id="1" name=""/>
        <p:cNvGrpSpPr/>
        <p:nvPr/>
      </p:nvGrpSpPr>
      <p:grpSpPr>
        <a:xfrm>
          <a:off x="0" y="0"/>
          <a:ext cx="0" cy="0"/>
          <a:chOff x="0" y="0"/>
          <a:chExt cx="0" cy="0"/>
        </a:xfrm>
      </p:grpSpPr>
      <p:sp>
        <p:nvSpPr>
          <p:cNvPr id="2" name="Shape 0"/>
          <p:cNvSpPr/>
          <p:nvPr/>
        </p:nvSpPr>
        <p:spPr>
          <a:xfrm>
            <a:off x="0" y="0"/>
            <a:ext cx="118872" cy="1920240"/>
          </a:xfrm>
          <a:prstGeom prst="rect">
            <a:avLst/>
          </a:prstGeom>
          <a:solidFill>
            <a:srgbClr val="FF5C39"/>
          </a:solidFill>
          <a:ln/>
        </p:spPr>
      </p:sp>
      <p:sp>
        <p:nvSpPr>
          <p:cNvPr id="3" name="Shape 1"/>
          <p:cNvSpPr/>
          <p:nvPr/>
        </p:nvSpPr>
        <p:spPr>
          <a:xfrm>
            <a:off x="0" y="0"/>
            <a:ext cx="1920240" cy="118872"/>
          </a:xfrm>
          <a:prstGeom prst="rect">
            <a:avLst/>
          </a:prstGeom>
          <a:solidFill>
            <a:srgbClr val="FF5C39"/>
          </a:solidFill>
          <a:ln/>
        </p:spPr>
      </p:sp>
      <p:sp>
        <p:nvSpPr>
          <p:cNvPr id="4" name="Text 2"/>
          <p:cNvSpPr/>
          <p:nvPr/>
        </p:nvSpPr>
        <p:spPr>
          <a:xfrm>
            <a:off x="822960" y="960120"/>
            <a:ext cx="822960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11 · DECISION</a:t>
            </a:r>
            <a:endParaRPr lang="en-US" sz="1050" dirty="0"/>
          </a:p>
        </p:txBody>
      </p:sp>
      <p:sp>
        <p:nvSpPr>
          <p:cNvPr id="5" name="Text 3"/>
          <p:cNvSpPr/>
          <p:nvPr/>
        </p:nvSpPr>
        <p:spPr>
          <a:xfrm>
            <a:off x="804672" y="1353312"/>
            <a:ext cx="10424160" cy="640080"/>
          </a:xfrm>
          <a:prstGeom prst="rect">
            <a:avLst/>
          </a:prstGeom>
          <a:noFill/>
          <a:ln/>
        </p:spPr>
        <p:txBody>
          <a:bodyPr wrap="square" lIns="0" tIns="0" rIns="0" bIns="0" rtlCol="0" anchor="ctr"/>
          <a:lstStyle/>
          <a:p>
            <a:pPr indent="0" marL="0">
              <a:buNone/>
            </a:pPr>
            <a:r>
              <a:rPr lang="en-US" sz="3400" b="1" dirty="0">
                <a:solidFill>
                  <a:srgbClr val="F7F5F1"/>
                </a:solidFill>
                <a:latin typeface="Helvetica Neue" pitchFamily="34" charset="0"/>
                <a:ea typeface="Helvetica Neue" pitchFamily="34" charset="-122"/>
                <a:cs typeface="Helvetica Neue" pitchFamily="34" charset="-120"/>
              </a:rPr>
              <a:t>One question decides it</a:t>
            </a:r>
            <a:endParaRPr lang="en-US" sz="3400" dirty="0"/>
          </a:p>
        </p:txBody>
      </p:sp>
      <p:sp>
        <p:nvSpPr>
          <p:cNvPr id="6" name="Text 4"/>
          <p:cNvSpPr/>
          <p:nvPr/>
        </p:nvSpPr>
        <p:spPr>
          <a:xfrm>
            <a:off x="822960" y="2011680"/>
            <a:ext cx="10241280" cy="310896"/>
          </a:xfrm>
          <a:prstGeom prst="rect">
            <a:avLst/>
          </a:prstGeom>
          <a:noFill/>
          <a:ln/>
        </p:spPr>
        <p:txBody>
          <a:bodyPr wrap="square" lIns="0" tIns="0" rIns="0" bIns="0" rtlCol="0" anchor="ctr"/>
          <a:lstStyle/>
          <a:p>
            <a:pPr indent="0" marL="0">
              <a:buNone/>
            </a:pPr>
            <a:r>
              <a:rPr lang="en-US" sz="1250" dirty="0">
                <a:solidFill>
                  <a:srgbClr val="98A2AE"/>
                </a:solidFill>
                <a:latin typeface="Helvetica Neue" pitchFamily="34" charset="0"/>
                <a:ea typeface="Helvetica Neue" pitchFamily="34" charset="-122"/>
                <a:cs typeface="Helvetica Neue" pitchFamily="34" charset="-120"/>
              </a:rPr>
              <a:t>Everything above reduces to a single forecast. Answer it and the purchase is settled.</a:t>
            </a:r>
            <a:endParaRPr lang="en-US" sz="1250" dirty="0"/>
          </a:p>
        </p:txBody>
      </p:sp>
      <p:sp>
        <p:nvSpPr>
          <p:cNvPr id="7" name="Shape 5"/>
          <p:cNvSpPr/>
          <p:nvPr/>
        </p:nvSpPr>
        <p:spPr>
          <a:xfrm>
            <a:off x="804672" y="2560320"/>
            <a:ext cx="5120640" cy="2450592"/>
          </a:xfrm>
          <a:prstGeom prst="rect">
            <a:avLst/>
          </a:prstGeom>
          <a:solidFill>
            <a:srgbClr val="161B22"/>
          </a:solidFill>
          <a:ln/>
        </p:spPr>
      </p:sp>
      <p:sp>
        <p:nvSpPr>
          <p:cNvPr id="8" name="Shape 6"/>
          <p:cNvSpPr/>
          <p:nvPr/>
        </p:nvSpPr>
        <p:spPr>
          <a:xfrm>
            <a:off x="804672" y="2560320"/>
            <a:ext cx="5120640" cy="50292"/>
          </a:xfrm>
          <a:prstGeom prst="rect">
            <a:avLst/>
          </a:prstGeom>
          <a:solidFill>
            <a:srgbClr val="FF5C39"/>
          </a:solidFill>
          <a:ln/>
        </p:spPr>
      </p:sp>
      <p:sp>
        <p:nvSpPr>
          <p:cNvPr id="9" name="Text 7"/>
          <p:cNvSpPr/>
          <p:nvPr/>
        </p:nvSpPr>
        <p:spPr>
          <a:xfrm>
            <a:off x="1042416" y="2743200"/>
            <a:ext cx="4663440" cy="566928"/>
          </a:xfrm>
          <a:prstGeom prst="rect">
            <a:avLst/>
          </a:prstGeom>
          <a:noFill/>
          <a:ln/>
        </p:spPr>
        <p:txBody>
          <a:bodyPr wrap="square" lIns="0" tIns="0" rIns="0" bIns="0" rtlCol="0" anchor="ctr"/>
          <a:lstStyle/>
          <a:p>
            <a:pPr indent="0" marL="0">
              <a:buNone/>
            </a:pPr>
            <a:r>
              <a:rPr lang="en-US" sz="1350" b="1" dirty="0">
                <a:solidFill>
                  <a:srgbClr val="FF5C39"/>
                </a:solidFill>
                <a:latin typeface="Helvetica Neue" pitchFamily="34" charset="0"/>
                <a:ea typeface="Helvetica Neue" pitchFamily="34" charset="-122"/>
                <a:cs typeface="Helvetica Neue" pitchFamily="34" charset="-120"/>
              </a:rPr>
              <a:t>Do you export video more than once a month?</a:t>
            </a:r>
            <a:endParaRPr lang="en-US" sz="1350" dirty="0"/>
          </a:p>
        </p:txBody>
      </p:sp>
      <p:sp>
        <p:nvSpPr>
          <p:cNvPr id="10" name="Shape 8"/>
          <p:cNvSpPr/>
          <p:nvPr/>
        </p:nvSpPr>
        <p:spPr>
          <a:xfrm>
            <a:off x="1042416" y="3364992"/>
            <a:ext cx="4645152" cy="9144"/>
          </a:xfrm>
          <a:prstGeom prst="rect">
            <a:avLst/>
          </a:prstGeom>
          <a:solidFill>
            <a:srgbClr val="2A313B"/>
          </a:solidFill>
          <a:ln/>
        </p:spPr>
      </p:sp>
      <p:sp>
        <p:nvSpPr>
          <p:cNvPr id="11" name="Text 9"/>
          <p:cNvSpPr/>
          <p:nvPr/>
        </p:nvSpPr>
        <p:spPr>
          <a:xfrm>
            <a:off x="1042416" y="3474720"/>
            <a:ext cx="4663440" cy="237744"/>
          </a:xfrm>
          <a:prstGeom prst="rect">
            <a:avLst/>
          </a:prstGeom>
          <a:noFill/>
          <a:ln/>
        </p:spPr>
        <p:txBody>
          <a:bodyPr wrap="square" lIns="0" tIns="0" rIns="0" bIns="0" rtlCol="0" anchor="ctr"/>
          <a:lstStyle/>
          <a:p>
            <a:pPr indent="0" marL="0">
              <a:buNone/>
            </a:pPr>
            <a:r>
              <a:rPr lang="en-US" sz="850" spc="140" kern="0" dirty="0">
                <a:solidFill>
                  <a:srgbClr val="98A2AE"/>
                </a:solidFill>
                <a:latin typeface="Courier New" pitchFamily="34" charset="0"/>
                <a:ea typeface="Courier New" pitchFamily="34" charset="-122"/>
                <a:cs typeface="Courier New" pitchFamily="34" charset="-120"/>
              </a:rPr>
              <a:t>THEN BUY</a:t>
            </a:r>
            <a:endParaRPr lang="en-US" sz="850" dirty="0"/>
          </a:p>
        </p:txBody>
      </p:sp>
      <p:sp>
        <p:nvSpPr>
          <p:cNvPr id="12" name="Text 10"/>
          <p:cNvSpPr/>
          <p:nvPr/>
        </p:nvSpPr>
        <p:spPr>
          <a:xfrm>
            <a:off x="1042416" y="3730752"/>
            <a:ext cx="4663440" cy="402336"/>
          </a:xfrm>
          <a:prstGeom prst="rect">
            <a:avLst/>
          </a:prstGeom>
          <a:noFill/>
          <a:ln/>
        </p:spPr>
        <p:txBody>
          <a:bodyPr wrap="square" lIns="0" tIns="0" rIns="0" bIns="0" rtlCol="0" anchor="ctr"/>
          <a:lstStyle/>
          <a:p>
            <a:pPr indent="0" marL="0">
              <a:buNone/>
            </a:pPr>
            <a:r>
              <a:rPr lang="en-US" sz="1900" b="1" dirty="0">
                <a:solidFill>
                  <a:srgbClr val="F7F5F1"/>
                </a:solidFill>
                <a:latin typeface="Helvetica Neue" pitchFamily="34" charset="0"/>
                <a:ea typeface="Helvetica Neue" pitchFamily="34" charset="-122"/>
                <a:cs typeface="Helvetica Neue" pitchFamily="34" charset="-120"/>
              </a:rPr>
              <a:t>MacBook Pro 14" · 24GB</a:t>
            </a:r>
            <a:endParaRPr lang="en-US" sz="1900" dirty="0"/>
          </a:p>
        </p:txBody>
      </p:sp>
      <p:sp>
        <p:nvSpPr>
          <p:cNvPr id="13" name="Text 11"/>
          <p:cNvSpPr/>
          <p:nvPr/>
        </p:nvSpPr>
        <p:spPr>
          <a:xfrm>
            <a:off x="1042416" y="4169664"/>
            <a:ext cx="4663440" cy="384048"/>
          </a:xfrm>
          <a:prstGeom prst="rect">
            <a:avLst/>
          </a:prstGeom>
          <a:noFill/>
          <a:ln/>
        </p:spPr>
        <p:txBody>
          <a:bodyPr wrap="square" lIns="0" tIns="0" rIns="0" bIns="0" rtlCol="0" anchor="ctr"/>
          <a:lstStyle/>
          <a:p>
            <a:pPr indent="0" marL="0">
              <a:buNone/>
            </a:pPr>
            <a:r>
              <a:rPr lang="en-US" sz="2400" b="1" dirty="0">
                <a:solidFill>
                  <a:srgbClr val="FF5C39"/>
                </a:solidFill>
                <a:latin typeface="Helvetica Neue" pitchFamily="34" charset="0"/>
                <a:ea typeface="Helvetica Neue" pitchFamily="34" charset="-122"/>
                <a:cs typeface="Helvetica Neue" pitchFamily="34" charset="-120"/>
              </a:rPr>
              <a:t>$2,199</a:t>
            </a:r>
            <a:endParaRPr lang="en-US" sz="2400" dirty="0"/>
          </a:p>
        </p:txBody>
      </p:sp>
      <p:sp>
        <p:nvSpPr>
          <p:cNvPr id="14" name="Text 12"/>
          <p:cNvSpPr/>
          <p:nvPr/>
        </p:nvSpPr>
        <p:spPr>
          <a:xfrm>
            <a:off x="1042416" y="4572000"/>
            <a:ext cx="4663440" cy="384048"/>
          </a:xfrm>
          <a:prstGeom prst="rect">
            <a:avLst/>
          </a:prstGeom>
          <a:noFill/>
          <a:ln/>
        </p:spPr>
        <p:txBody>
          <a:bodyPr wrap="square" lIns="0" tIns="0" rIns="0" bIns="0" rtlCol="0" anchor="t"/>
          <a:lstStyle/>
          <a:p>
            <a:pPr indent="0" marL="0">
              <a:buNone/>
            </a:pPr>
            <a:r>
              <a:rPr lang="en-US" sz="1000" dirty="0">
                <a:solidFill>
                  <a:srgbClr val="98A2AE"/>
                </a:solidFill>
                <a:latin typeface="Helvetica Neue" pitchFamily="34" charset="0"/>
                <a:ea typeface="Helvetica Neue" pitchFamily="34" charset="-122"/>
                <a:cs typeface="Helvetica Neue" pitchFamily="34" charset="-120"/>
              </a:rPr>
              <a:t>Active cooling and the XDR display pay for themselves in reclaimed render time and colour confidence.</a:t>
            </a:r>
            <a:endParaRPr lang="en-US" sz="1000" dirty="0"/>
          </a:p>
        </p:txBody>
      </p:sp>
      <p:sp>
        <p:nvSpPr>
          <p:cNvPr id="15" name="Shape 13"/>
          <p:cNvSpPr/>
          <p:nvPr/>
        </p:nvSpPr>
        <p:spPr>
          <a:xfrm>
            <a:off x="6263640" y="2560320"/>
            <a:ext cx="5120640" cy="2450592"/>
          </a:xfrm>
          <a:prstGeom prst="rect">
            <a:avLst/>
          </a:prstGeom>
          <a:solidFill>
            <a:srgbClr val="161B22"/>
          </a:solidFill>
          <a:ln/>
        </p:spPr>
      </p:sp>
      <p:sp>
        <p:nvSpPr>
          <p:cNvPr id="16" name="Shape 14"/>
          <p:cNvSpPr/>
          <p:nvPr/>
        </p:nvSpPr>
        <p:spPr>
          <a:xfrm>
            <a:off x="6263640" y="2560320"/>
            <a:ext cx="5120640" cy="50292"/>
          </a:xfrm>
          <a:prstGeom prst="rect">
            <a:avLst/>
          </a:prstGeom>
          <a:solidFill>
            <a:srgbClr val="2FD4C0"/>
          </a:solidFill>
          <a:ln/>
        </p:spPr>
      </p:sp>
      <p:sp>
        <p:nvSpPr>
          <p:cNvPr id="17" name="Text 15"/>
          <p:cNvSpPr/>
          <p:nvPr/>
        </p:nvSpPr>
        <p:spPr>
          <a:xfrm>
            <a:off x="6501384" y="2743200"/>
            <a:ext cx="4663440" cy="566928"/>
          </a:xfrm>
          <a:prstGeom prst="rect">
            <a:avLst/>
          </a:prstGeom>
          <a:noFill/>
          <a:ln/>
        </p:spPr>
        <p:txBody>
          <a:bodyPr wrap="square" lIns="0" tIns="0" rIns="0" bIns="0" rtlCol="0" anchor="ctr"/>
          <a:lstStyle/>
          <a:p>
            <a:pPr indent="0" marL="0">
              <a:buNone/>
            </a:pPr>
            <a:r>
              <a:rPr lang="en-US" sz="1350" b="1" dirty="0">
                <a:solidFill>
                  <a:srgbClr val="2FD4C0"/>
                </a:solidFill>
                <a:latin typeface="Helvetica Neue" pitchFamily="34" charset="0"/>
                <a:ea typeface="Helvetica Neue" pitchFamily="34" charset="-122"/>
                <a:cs typeface="Helvetica Neue" pitchFamily="34" charset="-120"/>
              </a:rPr>
              <a:t>Or is video a few times a year at most?</a:t>
            </a:r>
            <a:endParaRPr lang="en-US" sz="1350" dirty="0"/>
          </a:p>
        </p:txBody>
      </p:sp>
      <p:sp>
        <p:nvSpPr>
          <p:cNvPr id="18" name="Shape 16"/>
          <p:cNvSpPr/>
          <p:nvPr/>
        </p:nvSpPr>
        <p:spPr>
          <a:xfrm>
            <a:off x="6501384" y="3364992"/>
            <a:ext cx="4645152" cy="9144"/>
          </a:xfrm>
          <a:prstGeom prst="rect">
            <a:avLst/>
          </a:prstGeom>
          <a:solidFill>
            <a:srgbClr val="2A313B"/>
          </a:solidFill>
          <a:ln/>
        </p:spPr>
      </p:sp>
      <p:sp>
        <p:nvSpPr>
          <p:cNvPr id="19" name="Text 17"/>
          <p:cNvSpPr/>
          <p:nvPr/>
        </p:nvSpPr>
        <p:spPr>
          <a:xfrm>
            <a:off x="6501384" y="3474720"/>
            <a:ext cx="4663440" cy="237744"/>
          </a:xfrm>
          <a:prstGeom prst="rect">
            <a:avLst/>
          </a:prstGeom>
          <a:noFill/>
          <a:ln/>
        </p:spPr>
        <p:txBody>
          <a:bodyPr wrap="square" lIns="0" tIns="0" rIns="0" bIns="0" rtlCol="0" anchor="ctr"/>
          <a:lstStyle/>
          <a:p>
            <a:pPr indent="0" marL="0">
              <a:buNone/>
            </a:pPr>
            <a:r>
              <a:rPr lang="en-US" sz="850" spc="140" kern="0" dirty="0">
                <a:solidFill>
                  <a:srgbClr val="98A2AE"/>
                </a:solidFill>
                <a:latin typeface="Courier New" pitchFamily="34" charset="0"/>
                <a:ea typeface="Courier New" pitchFamily="34" charset="-122"/>
                <a:cs typeface="Courier New" pitchFamily="34" charset="-120"/>
              </a:rPr>
              <a:t>THEN BUY</a:t>
            </a:r>
            <a:endParaRPr lang="en-US" sz="850" dirty="0"/>
          </a:p>
        </p:txBody>
      </p:sp>
      <p:sp>
        <p:nvSpPr>
          <p:cNvPr id="20" name="Text 18"/>
          <p:cNvSpPr/>
          <p:nvPr/>
        </p:nvSpPr>
        <p:spPr>
          <a:xfrm>
            <a:off x="6501384" y="3730752"/>
            <a:ext cx="4663440" cy="402336"/>
          </a:xfrm>
          <a:prstGeom prst="rect">
            <a:avLst/>
          </a:prstGeom>
          <a:noFill/>
          <a:ln/>
        </p:spPr>
        <p:txBody>
          <a:bodyPr wrap="square" lIns="0" tIns="0" rIns="0" bIns="0" rtlCol="0" anchor="ctr"/>
          <a:lstStyle/>
          <a:p>
            <a:pPr indent="0" marL="0">
              <a:buNone/>
            </a:pPr>
            <a:r>
              <a:rPr lang="en-US" sz="1900" b="1" dirty="0">
                <a:solidFill>
                  <a:srgbClr val="F7F5F1"/>
                </a:solidFill>
                <a:latin typeface="Helvetica Neue" pitchFamily="34" charset="0"/>
                <a:ea typeface="Helvetica Neue" pitchFamily="34" charset="-122"/>
                <a:cs typeface="Helvetica Neue" pitchFamily="34" charset="-120"/>
              </a:rPr>
              <a:t>MacBook Air 15" · 16GB</a:t>
            </a:r>
            <a:endParaRPr lang="en-US" sz="1900" dirty="0"/>
          </a:p>
        </p:txBody>
      </p:sp>
      <p:sp>
        <p:nvSpPr>
          <p:cNvPr id="21" name="Text 19"/>
          <p:cNvSpPr/>
          <p:nvPr/>
        </p:nvSpPr>
        <p:spPr>
          <a:xfrm>
            <a:off x="6501384" y="4169664"/>
            <a:ext cx="4663440" cy="384048"/>
          </a:xfrm>
          <a:prstGeom prst="rect">
            <a:avLst/>
          </a:prstGeom>
          <a:noFill/>
          <a:ln/>
        </p:spPr>
        <p:txBody>
          <a:bodyPr wrap="square" lIns="0" tIns="0" rIns="0" bIns="0" rtlCol="0" anchor="ctr"/>
          <a:lstStyle/>
          <a:p>
            <a:pPr indent="0" marL="0">
              <a:buNone/>
            </a:pPr>
            <a:r>
              <a:rPr lang="en-US" sz="2400" b="1" dirty="0">
                <a:solidFill>
                  <a:srgbClr val="2FD4C0"/>
                </a:solidFill>
                <a:latin typeface="Helvetica Neue" pitchFamily="34" charset="0"/>
                <a:ea typeface="Helvetica Neue" pitchFamily="34" charset="-122"/>
                <a:cs typeface="Helvetica Neue" pitchFamily="34" charset="-120"/>
              </a:rPr>
              <a:t>$1,499</a:t>
            </a:r>
            <a:endParaRPr lang="en-US" sz="2400" dirty="0"/>
          </a:p>
        </p:txBody>
      </p:sp>
      <p:sp>
        <p:nvSpPr>
          <p:cNvPr id="22" name="Text 20"/>
          <p:cNvSpPr/>
          <p:nvPr/>
        </p:nvSpPr>
        <p:spPr>
          <a:xfrm>
            <a:off x="6501384" y="4572000"/>
            <a:ext cx="4663440" cy="384048"/>
          </a:xfrm>
          <a:prstGeom prst="rect">
            <a:avLst/>
          </a:prstGeom>
          <a:noFill/>
          <a:ln/>
        </p:spPr>
        <p:txBody>
          <a:bodyPr wrap="square" lIns="0" tIns="0" rIns="0" bIns="0" rtlCol="0" anchor="t"/>
          <a:lstStyle/>
          <a:p>
            <a:pPr indent="0" marL="0">
              <a:buNone/>
            </a:pPr>
            <a:r>
              <a:rPr lang="en-US" sz="1000" dirty="0">
                <a:solidFill>
                  <a:srgbClr val="98A2AE"/>
                </a:solidFill>
                <a:latin typeface="Helvetica Neue" pitchFamily="34" charset="0"/>
                <a:ea typeface="Helvetica Neue" pitchFamily="34" charset="-122"/>
                <a:cs typeface="Helvetica Neue" pitchFamily="34" charset="-120"/>
              </a:rPr>
              <a:t>Identical in daily design use, silent, ~17h battery, and $582 cheaper to own over three years.</a:t>
            </a:r>
            <a:endParaRPr lang="en-US" sz="1000" dirty="0"/>
          </a:p>
        </p:txBody>
      </p:sp>
      <p:sp>
        <p:nvSpPr>
          <p:cNvPr id="23" name="Text 21"/>
          <p:cNvSpPr/>
          <p:nvPr/>
        </p:nvSpPr>
        <p:spPr>
          <a:xfrm>
            <a:off x="822960" y="5175504"/>
            <a:ext cx="3657600" cy="237744"/>
          </a:xfrm>
          <a:prstGeom prst="rect">
            <a:avLst/>
          </a:prstGeom>
          <a:noFill/>
          <a:ln/>
        </p:spPr>
        <p:txBody>
          <a:bodyPr wrap="square" lIns="0" tIns="0" rIns="0" bIns="0" rtlCol="0" anchor="ctr"/>
          <a:lstStyle/>
          <a:p>
            <a:pPr indent="0" marL="0">
              <a:buNone/>
            </a:pPr>
            <a:r>
              <a:rPr lang="en-US" sz="950" spc="180" kern="0" dirty="0">
                <a:solidFill>
                  <a:srgbClr val="FF5C39"/>
                </a:solidFill>
                <a:latin typeface="Courier New" pitchFamily="34" charset="0"/>
                <a:ea typeface="Courier New" pitchFamily="34" charset="-122"/>
                <a:cs typeface="Courier New" pitchFamily="34" charset="-120"/>
              </a:rPr>
              <a:t>NEXT STEPS</a:t>
            </a:r>
            <a:endParaRPr lang="en-US" sz="950" dirty="0"/>
          </a:p>
        </p:txBody>
      </p:sp>
      <p:sp>
        <p:nvSpPr>
          <p:cNvPr id="24" name="Text 22"/>
          <p:cNvSpPr/>
          <p:nvPr/>
        </p:nvSpPr>
        <p:spPr>
          <a:xfrm>
            <a:off x="841248" y="5440680"/>
            <a:ext cx="10332720" cy="1097280"/>
          </a:xfrm>
          <a:prstGeom prst="rect">
            <a:avLst/>
          </a:prstGeom>
          <a:noFill/>
          <a:ln/>
        </p:spPr>
        <p:txBody>
          <a:bodyPr wrap="square" lIns="0" tIns="0" rIns="0" bIns="0" rtlCol="0" anchor="t"/>
          <a:lstStyle/>
          <a:p>
            <a:pPr marL="342900" indent="-342900">
              <a:spcAft>
                <a:spcPts val="400"/>
              </a:spcAft>
              <a:buSzPct val="100000"/>
              <a:buFont typeface="+mj-lt"/>
              <a:buAutoNum type="arabicPeriod" startAt="1"/>
            </a:pPr>
            <a:r>
              <a:rPr lang="en-US" sz="1050" dirty="0">
                <a:solidFill>
                  <a:srgbClr val="98A2AE"/>
                </a:solidFill>
                <a:latin typeface="Helvetica Neue" pitchFamily="34" charset="0"/>
                <a:ea typeface="Helvetica Neue" pitchFamily="34" charset="-122"/>
                <a:cs typeface="Helvetica Neue" pitchFamily="34" charset="-120"/>
              </a:rPr>
              <a:t>Confirm the answer above, then order direct from Apple for the 14-day return window.</a:t>
            </a:r>
            <a:endParaRPr lang="en-US" sz="1050" dirty="0"/>
          </a:p>
          <a:p>
            <a:pPr marL="342900" indent="-342900">
              <a:spcAft>
                <a:spcPts val="400"/>
              </a:spcAft>
              <a:buSzPct val="100000"/>
              <a:buFont typeface="+mj-lt"/>
              <a:buAutoNum type="arabicPeriod" startAt="1"/>
            </a:pPr>
            <a:r>
              <a:rPr lang="en-US" sz="1050" dirty="0">
                <a:solidFill>
                  <a:srgbClr val="98A2AE"/>
                </a:solidFill>
                <a:latin typeface="Helvetica Neue" pitchFamily="34" charset="0"/>
                <a:ea typeface="Helvetica Neue" pitchFamily="34" charset="-122"/>
                <a:cs typeface="Helvetica Neue" pitchFamily="34" charset="-120"/>
              </a:rPr>
              <a:t>Check street pricing first — the Pro was discounted to about $1,849 in late July 2026.</a:t>
            </a:r>
            <a:endParaRPr lang="en-US" sz="1050" dirty="0"/>
          </a:p>
          <a:p>
            <a:pPr marL="342900" indent="-342900">
              <a:spcAft>
                <a:spcPts val="400"/>
              </a:spcAft>
              <a:buSzPct val="100000"/>
              <a:buFont typeface="+mj-lt"/>
              <a:buAutoNum type="arabicPeriod" startAt="1"/>
            </a:pPr>
            <a:r>
              <a:rPr lang="en-US" sz="1050" dirty="0">
                <a:solidFill>
                  <a:srgbClr val="98A2AE"/>
                </a:solidFill>
                <a:latin typeface="Helvetica Neue" pitchFamily="34" charset="0"/>
                <a:ea typeface="Helvetica Neue" pitchFamily="34" charset="-122"/>
                <a:cs typeface="Helvetica Neue" pitchFamily="34" charset="-120"/>
              </a:rPr>
              <a:t>Order AppleCare+ or set aside its equivalent; a freelance practice has no spare machine.</a:t>
            </a:r>
            <a:endParaRPr lang="en-US" sz="1050" dirty="0"/>
          </a:p>
          <a:p>
            <a:pPr marL="342900" indent="-342900">
              <a:spcAft>
                <a:spcPts val="400"/>
              </a:spcAft>
              <a:buSzPct val="100000"/>
              <a:buFont typeface="+mj-lt"/>
              <a:buAutoNum type="arabicPeriod" startAt="1"/>
            </a:pPr>
            <a:r>
              <a:rPr lang="en-US" sz="1050" dirty="0">
                <a:solidFill>
                  <a:srgbClr val="98A2AE"/>
                </a:solidFill>
                <a:latin typeface="Helvetica Neue" pitchFamily="34" charset="0"/>
                <a:ea typeface="Helvetica Neue" pitchFamily="34" charset="-122"/>
                <a:cs typeface="Helvetica Neue" pitchFamily="34" charset="-120"/>
              </a:rPr>
              <a:t>Sell the outgoing laptop within the month — retention curves are steepest in year one.</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APPENDIX · THE FULL FIELD</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All twelve machines assessed</a:t>
            </a:r>
            <a:endParaRPr lang="en-US" sz="31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804672" y="1572768"/>
          <a:ext cx="10607040" cy="914400"/>
        </p:xfrm>
        <a:graphic>
          <a:graphicData uri="http://schemas.openxmlformats.org/drawingml/2006/table">
            <a:tbl>
              <a:tblPr/>
              <a:tblGrid>
                <a:gridCol w="2606040"/>
                <a:gridCol w="1051560"/>
                <a:gridCol w="868680"/>
                <a:gridCol w="621792"/>
                <a:gridCol w="960120"/>
                <a:gridCol w="4498848"/>
              </a:tblGrid>
              <a:tr h="306324">
                <a:tc>
                  <a:txBody>
                    <a:bodyPr/>
                    <a:lstStyle/>
                    <a:p>
                      <a:pPr algn="ctr" indent="0" marL="0">
                        <a:buNone/>
                      </a:pPr>
                      <a:r>
                        <a:rPr lang="en-US" sz="900" b="1" dirty="0">
                          <a:solidFill>
                            <a:srgbClr val="FFFFFF"/>
                          </a:solidFill>
                          <a:latin typeface="Helvetica Neue" pitchFamily="34" charset="0"/>
                          <a:ea typeface="Helvetica Neue" pitchFamily="34" charset="-122"/>
                          <a:cs typeface="Helvetica Neue" pitchFamily="34" charset="-120"/>
                        </a:rPr>
                        <a:t>Machine</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14181D"/>
                    </a:solidFill>
                  </a:tcPr>
                </a:tc>
                <a:tc>
                  <a:txBody>
                    <a:bodyPr/>
                    <a:lstStyle/>
                    <a:p>
                      <a:pPr algn="ctr" indent="0" marL="0">
                        <a:buNone/>
                      </a:pPr>
                      <a:r>
                        <a:rPr lang="en-US" sz="900" b="1" dirty="0">
                          <a:solidFill>
                            <a:srgbClr val="FFFFFF"/>
                          </a:solidFill>
                          <a:latin typeface="Helvetica Neue" pitchFamily="34" charset="0"/>
                          <a:ea typeface="Helvetica Neue" pitchFamily="34" charset="-122"/>
                          <a:cs typeface="Helvetica Neue" pitchFamily="34" charset="-120"/>
                        </a:rPr>
                        <a:t>Platform</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14181D"/>
                    </a:solidFill>
                  </a:tcPr>
                </a:tc>
                <a:tc>
                  <a:txBody>
                    <a:bodyPr/>
                    <a:lstStyle/>
                    <a:p>
                      <a:pPr algn="ctr" indent="0" marL="0">
                        <a:buNone/>
                      </a:pPr>
                      <a:r>
                        <a:rPr lang="en-US" sz="900" b="1" dirty="0">
                          <a:solidFill>
                            <a:srgbClr val="FFFFFF"/>
                          </a:solidFill>
                          <a:latin typeface="Helvetica Neue" pitchFamily="34" charset="0"/>
                          <a:ea typeface="Helvetica Neue" pitchFamily="34" charset="-122"/>
                          <a:cs typeface="Helvetica Neue" pitchFamily="34" charset="-120"/>
                        </a:rPr>
                        <a:t>Price</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14181D"/>
                    </a:solidFill>
                  </a:tcPr>
                </a:tc>
                <a:tc>
                  <a:txBody>
                    <a:bodyPr/>
                    <a:lstStyle/>
                    <a:p>
                      <a:pPr algn="ctr" indent="0" marL="0">
                        <a:buNone/>
                      </a:pPr>
                      <a:r>
                        <a:rPr lang="en-US" sz="900" b="1" dirty="0">
                          <a:solidFill>
                            <a:srgbClr val="FFFFFF"/>
                          </a:solidFill>
                          <a:latin typeface="Helvetica Neue" pitchFamily="34" charset="0"/>
                          <a:ea typeface="Helvetica Neue" pitchFamily="34" charset="-122"/>
                          <a:cs typeface="Helvetica Neue" pitchFamily="34" charset="-120"/>
                        </a:rPr>
                        <a:t>Fit</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14181D"/>
                    </a:solidFill>
                  </a:tcPr>
                </a:tc>
                <a:tc>
                  <a:txBody>
                    <a:bodyPr/>
                    <a:lstStyle/>
                    <a:p>
                      <a:pPr algn="ctr" indent="0" marL="0">
                        <a:buNone/>
                      </a:pPr>
                      <a:r>
                        <a:rPr lang="en-US" sz="900" b="1" dirty="0">
                          <a:solidFill>
                            <a:srgbClr val="FFFFFF"/>
                          </a:solidFill>
                          <a:latin typeface="Helvetica Neue" pitchFamily="34" charset="0"/>
                          <a:ea typeface="Helvetica Neue" pitchFamily="34" charset="-122"/>
                          <a:cs typeface="Helvetica Neue" pitchFamily="34" charset="-120"/>
                        </a:rPr>
                        <a:t>3yr resale</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14181D"/>
                    </a:solidFill>
                  </a:tcPr>
                </a:tc>
                <a:tc>
                  <a:txBody>
                    <a:bodyPr/>
                    <a:lstStyle/>
                    <a:p>
                      <a:pPr algn="ctr" indent="0" marL="0">
                        <a:buNone/>
                      </a:pPr>
                      <a:r>
                        <a:rPr lang="en-US" sz="900" b="1" dirty="0">
                          <a:solidFill>
                            <a:srgbClr val="FFFFFF"/>
                          </a:solidFill>
                          <a:latin typeface="Helvetica Neue" pitchFamily="34" charset="0"/>
                          <a:ea typeface="Helvetica Neue" pitchFamily="34" charset="-122"/>
                          <a:cs typeface="Helvetica Neue" pitchFamily="34" charset="-120"/>
                        </a:rPr>
                        <a:t>Summary</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14181D"/>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MacBook Pro 14" (M5)</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macOS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$1,999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87.6</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49%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Best overall — cooled, XDR, full ports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MacBook Air 15" (M5)</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macOS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$1,499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87.6</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64%</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Best value — silent, ~17h, top resale</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MacBook Air 13" (M5)</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macOS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$1,299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86.9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64%</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Lightest Mac; 13.6" is a tight canvas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MacBook Pro 14" (M5 Pro)</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macOS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$2,499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86.0</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49%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Only if video is a revenue line</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MacBook Pro 16" (M5 Pro)</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macOS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$2,999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81.9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49%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Desk replacement, not a travel machine</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ThinkPad X1 Carbon G13</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Windows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$1,899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78.5</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36%</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Most reliable — 6.3% five-year failure</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Samsung Galaxy Book5 Pro</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Windows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$1,499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78.0</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32%</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Best anti-reflective OLED, light</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ASUS Zenbook 14 OLED</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Windows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$949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76.8</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22%</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Best budget — DCI-P3 OLED under $1k</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ASUS ProArt P16</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Windows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$1,699+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76.5</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35%</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Best GPU + 4K OLED; poor battery</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Framework Laptop 13</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Win/Linux</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$1,299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73.7</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42%</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Fully repairable; weakest display</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ASUS Zenbook A16</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Win on ARM</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$1,599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72.8</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30%</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D1483C"/>
                          </a:solidFill>
                          <a:latin typeface="Helvetica Neue" pitchFamily="34" charset="0"/>
                          <a:ea typeface="Helvetica Neue" pitchFamily="34" charset="-122"/>
                          <a:cs typeface="Helvetica Neue" pitchFamily="34" charset="-120"/>
                        </a:rPr>
                        <a:t>Ruled out — x86 plugin and codec gaps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r h="306324">
                <a:tc>
                  <a:txBody>
                    <a:bodyPr/>
                    <a:lstStyle/>
                    <a:p>
                      <a:pPr indent="0" marL="0">
                        <a:buNone/>
                      </a:pPr>
                      <a:r>
                        <a:rPr lang="en-US" sz="900" b="1" dirty="0">
                          <a:solidFill>
                            <a:srgbClr val="14181D"/>
                          </a:solidFill>
                          <a:latin typeface="Helvetica Neue" pitchFamily="34" charset="0"/>
                          <a:ea typeface="Helvetica Neue" pitchFamily="34" charset="-122"/>
                          <a:cs typeface="Helvetica Neue" pitchFamily="34" charset="-120"/>
                        </a:rPr>
                        <a:t>MacBook Neo</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macOS</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$699</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14181D"/>
                          </a:solidFill>
                          <a:latin typeface="Helvetica Neue" pitchFamily="34" charset="0"/>
                          <a:ea typeface="Helvetica Neue" pitchFamily="34" charset="-122"/>
                          <a:cs typeface="Helvetica Neue" pitchFamily="34" charset="-120"/>
                        </a:rPr>
                        <a:t>—</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6E7683"/>
                          </a:solidFill>
                          <a:latin typeface="Helvetica Neue" pitchFamily="34" charset="0"/>
                          <a:ea typeface="Helvetica Neue" pitchFamily="34" charset="-122"/>
                          <a:cs typeface="Helvetica Neue" pitchFamily="34" charset="-120"/>
                        </a:rPr>
                        <a:t>45%</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900" dirty="0">
                          <a:solidFill>
                            <a:srgbClr val="D1483C"/>
                          </a:solidFill>
                          <a:latin typeface="Helvetica Neue" pitchFamily="34" charset="0"/>
                          <a:ea typeface="Helvetica Neue" pitchFamily="34" charset="-122"/>
                          <a:cs typeface="Helvetica Neue" pitchFamily="34" charset="-120"/>
                        </a:rPr>
                        <a:t>Ruled out — 8GB fixed, no P3 display</a:t>
                      </a:r>
                      <a:endParaRPr lang="en-US" sz="900" dirty="0">
                        <a:latin typeface="Helvetica Neue" charset="0"/>
                        <a:ea typeface="Helvetica Neue" charset="0"/>
                        <a:cs typeface="Helvetica Neue" charset="0"/>
                      </a:endParaRPr>
                    </a:p>
                  </a:txBody>
                  <a:tcPr marL="64008" marR="64008" marT="64008" marB="64008" anchor="ctr">
                    <a:lnL w="6350" cap="flat" cmpd="sng" algn="ctr">
                      <a:solidFill>
                        <a:srgbClr val="DED9D0"/>
                      </a:solidFill>
                      <a:prstDash val="solid"/>
                      <a:round/>
                      <a:headEnd type="none" w="med" len="med"/>
                      <a:tailEnd type="none" w="med" len="med"/>
                    </a:lnL>
                    <a:lnR w="6350" cap="flat" cmpd="sng" algn="ctr">
                      <a:solidFill>
                        <a:srgbClr val="DED9D0"/>
                      </a:solidFill>
                      <a:prstDash val="solid"/>
                      <a:round/>
                      <a:headEnd type="none" w="med" len="med"/>
                      <a:tailEnd type="none" w="med" len="med"/>
                    </a:lnR>
                    <a:lnT w="6350" cap="flat" cmpd="sng" algn="ctr">
                      <a:solidFill>
                        <a:srgbClr val="DED9D0"/>
                      </a:solidFill>
                      <a:prstDash val="solid"/>
                      <a:round/>
                      <a:headEnd type="none" w="med" len="med"/>
                      <a:tailEnd type="none" w="med" len="med"/>
                    </a:lnT>
                    <a:lnB w="6350" cap="flat" cmpd="sng" algn="ctr">
                      <a:solidFill>
                        <a:srgbClr val="DED9D0"/>
                      </a:solidFill>
                      <a:prstDash val="solid"/>
                      <a:round/>
                      <a:headEnd type="none" w="med" len="med"/>
                      <a:tailEnd type="none" w="med" len="med"/>
                    </a:lnB>
                    <a:solidFill>
                      <a:srgbClr val="FFFFFF"/>
                    </a:solidFill>
                  </a:tcPr>
                </a:tc>
              </a:tr>
            </a:tbl>
          </a:graphicData>
        </a:graphic>
      </p:graphicFrame>
      <p:sp>
        <p:nvSpPr>
          <p:cNvPr id="6" name="Text 3"/>
          <p:cNvSpPr/>
          <p:nvPr/>
        </p:nvSpPr>
        <p:spPr>
          <a:xfrm>
            <a:off x="822960" y="5486400"/>
            <a:ext cx="10515600" cy="658368"/>
          </a:xfrm>
          <a:prstGeom prst="rect">
            <a:avLst/>
          </a:prstGeom>
          <a:noFill/>
          <a:ln/>
        </p:spPr>
        <p:txBody>
          <a:bodyPr wrap="square" lIns="0" tIns="0" rIns="0" bIns="0" rtlCol="0" anchor="t"/>
          <a:lstStyle/>
          <a:p>
            <a:pPr indent="0" marL="0">
              <a:buNone/>
            </a:pPr>
            <a:r>
              <a:rPr lang="en-US" sz="850" dirty="0">
                <a:solidFill>
                  <a:srgbClr val="6E7683"/>
                </a:solidFill>
                <a:latin typeface="Helvetica Neue" pitchFamily="34" charset="0"/>
                <a:ea typeface="Helvetica Neue" pitchFamily="34" charset="-122"/>
                <a:cs typeface="Helvetica Neue" pitchFamily="34" charset="-120"/>
              </a:rPr>
              <a:t>Fit scores are weighted for this brief: display 9, performance 8, reliability 8, battery 7, price 7, portability 6, long-term value 6. Prices are US MSRP at 30 July 2026, after Apple's June 2026 $300 increase. Street prices are frequently $150–$500 lower. Scores are comparative judgements within this field synthesised from published reviews and measured battery and resale data, not laboratory benchmarks.</a:t>
            </a:r>
            <a:endParaRPr lang="en-US" sz="850" dirty="0"/>
          </a:p>
        </p:txBody>
      </p:sp>
      <p:sp>
        <p:nvSpPr>
          <p:cNvPr id="7" name="Shape 4"/>
          <p:cNvSpPr/>
          <p:nvPr/>
        </p:nvSpPr>
        <p:spPr>
          <a:xfrm>
            <a:off x="566928" y="6199632"/>
            <a:ext cx="11064240" cy="10973"/>
          </a:xfrm>
          <a:prstGeom prst="rect">
            <a:avLst/>
          </a:prstGeom>
          <a:solidFill>
            <a:srgbClr val="DED9D0"/>
          </a:solidFill>
          <a:ln/>
        </p:spPr>
      </p:sp>
      <p:sp>
        <p:nvSpPr>
          <p:cNvPr id="8" name="Text 5"/>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Appendix</a:t>
            </a:r>
            <a:endParaRPr lang="en-US" sz="900" dirty="0"/>
          </a:p>
        </p:txBody>
      </p:sp>
      <p:sp>
        <p:nvSpPr>
          <p:cNvPr id="9" name="Text 6"/>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A0C0F"/>
        </a:solidFill>
      </p:bgPr>
    </p:bg>
    <p:spTree>
      <p:nvGrpSpPr>
        <p:cNvPr id="1" name=""/>
        <p:cNvGrpSpPr/>
        <p:nvPr/>
      </p:nvGrpSpPr>
      <p:grpSpPr>
        <a:xfrm>
          <a:off x="0" y="0"/>
          <a:ext cx="0" cy="0"/>
          <a:chOff x="0" y="0"/>
          <a:chExt cx="0" cy="0"/>
        </a:xfrm>
      </p:grpSpPr>
      <p:sp>
        <p:nvSpPr>
          <p:cNvPr id="2" name="Shape 0"/>
          <p:cNvSpPr/>
          <p:nvPr/>
        </p:nvSpPr>
        <p:spPr>
          <a:xfrm>
            <a:off x="0" y="0"/>
            <a:ext cx="118872" cy="1920240"/>
          </a:xfrm>
          <a:prstGeom prst="rect">
            <a:avLst/>
          </a:prstGeom>
          <a:solidFill>
            <a:srgbClr val="FF5C39"/>
          </a:solidFill>
          <a:ln/>
        </p:spPr>
      </p:sp>
      <p:sp>
        <p:nvSpPr>
          <p:cNvPr id="3" name="Shape 1"/>
          <p:cNvSpPr/>
          <p:nvPr/>
        </p:nvSpPr>
        <p:spPr>
          <a:xfrm>
            <a:off x="0" y="0"/>
            <a:ext cx="1920240" cy="118872"/>
          </a:xfrm>
          <a:prstGeom prst="rect">
            <a:avLst/>
          </a:prstGeom>
          <a:solidFill>
            <a:srgbClr val="FF5C39"/>
          </a:solidFill>
          <a:ln/>
        </p:spPr>
      </p:sp>
      <p:sp>
        <p:nvSpPr>
          <p:cNvPr id="4" name="Text 2"/>
          <p:cNvSpPr/>
          <p:nvPr/>
        </p:nvSpPr>
        <p:spPr>
          <a:xfrm>
            <a:off x="822960" y="960120"/>
            <a:ext cx="822960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THE ASK, IN ONE SLIDE</a:t>
            </a:r>
            <a:endParaRPr lang="en-US" sz="1050" dirty="0"/>
          </a:p>
        </p:txBody>
      </p:sp>
      <p:sp>
        <p:nvSpPr>
          <p:cNvPr id="5" name="Text 3"/>
          <p:cNvSpPr/>
          <p:nvPr/>
        </p:nvSpPr>
        <p:spPr>
          <a:xfrm>
            <a:off x="804672" y="1371600"/>
            <a:ext cx="10424160" cy="1051560"/>
          </a:xfrm>
          <a:prstGeom prst="rect">
            <a:avLst/>
          </a:prstGeom>
          <a:noFill/>
          <a:ln/>
        </p:spPr>
        <p:txBody>
          <a:bodyPr wrap="square" lIns="0" tIns="0" rIns="0" bIns="0" rtlCol="0" anchor="t"/>
          <a:lstStyle/>
          <a:p>
            <a:pPr indent="0" marL="0">
              <a:buNone/>
            </a:pPr>
            <a:r>
              <a:rPr lang="en-US" sz="3300" b="1" dirty="0">
                <a:solidFill>
                  <a:srgbClr val="F7F5F1"/>
                </a:solidFill>
                <a:latin typeface="Helvetica Neue" pitchFamily="34" charset="0"/>
                <a:ea typeface="Helvetica Neue" pitchFamily="34" charset="-122"/>
                <a:cs typeface="Helvetica Neue" pitchFamily="34" charset="-120"/>
              </a:rPr>
              <a:t>Approve $2,199 for a MacBook Pro 14" with 24GB of memory.</a:t>
            </a:r>
            <a:endParaRPr lang="en-US" sz="3300" dirty="0"/>
          </a:p>
        </p:txBody>
      </p:sp>
      <p:sp>
        <p:nvSpPr>
          <p:cNvPr id="6" name="Shape 4"/>
          <p:cNvSpPr/>
          <p:nvPr/>
        </p:nvSpPr>
        <p:spPr>
          <a:xfrm>
            <a:off x="804672" y="2743200"/>
            <a:ext cx="10607040" cy="658368"/>
          </a:xfrm>
          <a:prstGeom prst="rect">
            <a:avLst/>
          </a:prstGeom>
          <a:solidFill>
            <a:srgbClr val="161B22"/>
          </a:solidFill>
          <a:ln/>
        </p:spPr>
      </p:sp>
      <p:sp>
        <p:nvSpPr>
          <p:cNvPr id="7" name="Shape 5"/>
          <p:cNvSpPr/>
          <p:nvPr/>
        </p:nvSpPr>
        <p:spPr>
          <a:xfrm>
            <a:off x="804672" y="2743200"/>
            <a:ext cx="41148" cy="658368"/>
          </a:xfrm>
          <a:prstGeom prst="rect">
            <a:avLst/>
          </a:prstGeom>
          <a:solidFill>
            <a:srgbClr val="2FD4C0"/>
          </a:solidFill>
          <a:ln/>
        </p:spPr>
      </p:sp>
      <p:sp>
        <p:nvSpPr>
          <p:cNvPr id="8" name="Text 6"/>
          <p:cNvSpPr/>
          <p:nvPr/>
        </p:nvSpPr>
        <p:spPr>
          <a:xfrm>
            <a:off x="1005840" y="2798064"/>
            <a:ext cx="2468880" cy="548640"/>
          </a:xfrm>
          <a:prstGeom prst="rect">
            <a:avLst/>
          </a:prstGeom>
          <a:noFill/>
          <a:ln/>
        </p:spPr>
        <p:txBody>
          <a:bodyPr wrap="square" lIns="0" tIns="0" rIns="0" bIns="0" rtlCol="0" anchor="ctr"/>
          <a:lstStyle/>
          <a:p>
            <a:pPr indent="0" marL="0">
              <a:buNone/>
            </a:pPr>
            <a:r>
              <a:rPr lang="en-US" sz="900" spc="140" kern="0" dirty="0">
                <a:solidFill>
                  <a:srgbClr val="2FD4C0"/>
                </a:solidFill>
                <a:latin typeface="Courier New" pitchFamily="34" charset="0"/>
                <a:ea typeface="Courier New" pitchFamily="34" charset="-122"/>
                <a:cs typeface="Courier New" pitchFamily="34" charset="-120"/>
              </a:rPr>
              <a:t>WHAT IT REPLACES</a:t>
            </a:r>
            <a:endParaRPr lang="en-US" sz="900" dirty="0"/>
          </a:p>
        </p:txBody>
      </p:sp>
      <p:sp>
        <p:nvSpPr>
          <p:cNvPr id="9" name="Text 7"/>
          <p:cNvSpPr/>
          <p:nvPr/>
        </p:nvSpPr>
        <p:spPr>
          <a:xfrm>
            <a:off x="3611880" y="2798064"/>
            <a:ext cx="7635240" cy="548640"/>
          </a:xfrm>
          <a:prstGeom prst="rect">
            <a:avLst/>
          </a:prstGeom>
          <a:noFill/>
          <a:ln/>
        </p:spPr>
        <p:txBody>
          <a:bodyPr wrap="square" lIns="0" tIns="0" rIns="0" bIns="0" rtlCol="0" anchor="ctr"/>
          <a:lstStyle/>
          <a:p>
            <a:pPr indent="0" marL="0">
              <a:buNone/>
            </a:pPr>
            <a:r>
              <a:rPr lang="en-US" sz="1150" dirty="0">
                <a:solidFill>
                  <a:srgbClr val="F7F5F1"/>
                </a:solidFill>
                <a:latin typeface="Helvetica Neue" pitchFamily="34" charset="0"/>
                <a:ea typeface="Helvetica Neue" pitchFamily="34" charset="-122"/>
                <a:cs typeface="Helvetica Neue" pitchFamily="34" charset="-120"/>
              </a:rPr>
              <a:t>The current machine, which is now the bottleneck on memory during any multi-app session.</a:t>
            </a:r>
            <a:endParaRPr lang="en-US" sz="1150" dirty="0"/>
          </a:p>
        </p:txBody>
      </p:sp>
      <p:sp>
        <p:nvSpPr>
          <p:cNvPr id="10" name="Shape 8"/>
          <p:cNvSpPr/>
          <p:nvPr/>
        </p:nvSpPr>
        <p:spPr>
          <a:xfrm>
            <a:off x="804672" y="3529584"/>
            <a:ext cx="10607040" cy="658368"/>
          </a:xfrm>
          <a:prstGeom prst="rect">
            <a:avLst/>
          </a:prstGeom>
          <a:solidFill>
            <a:srgbClr val="161B22"/>
          </a:solidFill>
          <a:ln/>
        </p:spPr>
      </p:sp>
      <p:sp>
        <p:nvSpPr>
          <p:cNvPr id="11" name="Shape 9"/>
          <p:cNvSpPr/>
          <p:nvPr/>
        </p:nvSpPr>
        <p:spPr>
          <a:xfrm>
            <a:off x="804672" y="3529584"/>
            <a:ext cx="41148" cy="658368"/>
          </a:xfrm>
          <a:prstGeom prst="rect">
            <a:avLst/>
          </a:prstGeom>
          <a:solidFill>
            <a:srgbClr val="2FD4C0"/>
          </a:solidFill>
          <a:ln/>
        </p:spPr>
      </p:sp>
      <p:sp>
        <p:nvSpPr>
          <p:cNvPr id="12" name="Text 10"/>
          <p:cNvSpPr/>
          <p:nvPr/>
        </p:nvSpPr>
        <p:spPr>
          <a:xfrm>
            <a:off x="1005840" y="3584448"/>
            <a:ext cx="2468880" cy="548640"/>
          </a:xfrm>
          <a:prstGeom prst="rect">
            <a:avLst/>
          </a:prstGeom>
          <a:noFill/>
          <a:ln/>
        </p:spPr>
        <p:txBody>
          <a:bodyPr wrap="square" lIns="0" tIns="0" rIns="0" bIns="0" rtlCol="0" anchor="ctr"/>
          <a:lstStyle/>
          <a:p>
            <a:pPr indent="0" marL="0">
              <a:buNone/>
            </a:pPr>
            <a:r>
              <a:rPr lang="en-US" sz="900" spc="140" kern="0" dirty="0">
                <a:solidFill>
                  <a:srgbClr val="2FD4C0"/>
                </a:solidFill>
                <a:latin typeface="Courier New" pitchFamily="34" charset="0"/>
                <a:ea typeface="Courier New" pitchFamily="34" charset="-122"/>
                <a:cs typeface="Courier New" pitchFamily="34" charset="-120"/>
              </a:rPr>
              <a:t>WHY THIS SPEC</a:t>
            </a:r>
            <a:endParaRPr lang="en-US" sz="900" dirty="0"/>
          </a:p>
        </p:txBody>
      </p:sp>
      <p:sp>
        <p:nvSpPr>
          <p:cNvPr id="13" name="Text 11"/>
          <p:cNvSpPr/>
          <p:nvPr/>
        </p:nvSpPr>
        <p:spPr>
          <a:xfrm>
            <a:off x="3611880" y="3584448"/>
            <a:ext cx="7635240" cy="548640"/>
          </a:xfrm>
          <a:prstGeom prst="rect">
            <a:avLst/>
          </a:prstGeom>
          <a:noFill/>
          <a:ln/>
        </p:spPr>
        <p:txBody>
          <a:bodyPr wrap="square" lIns="0" tIns="0" rIns="0" bIns="0" rtlCol="0" anchor="ctr"/>
          <a:lstStyle/>
          <a:p>
            <a:pPr indent="0" marL="0">
              <a:buNone/>
            </a:pPr>
            <a:r>
              <a:rPr lang="en-US" sz="1150" dirty="0">
                <a:solidFill>
                  <a:srgbClr val="F7F5F1"/>
                </a:solidFill>
                <a:latin typeface="Helvetica Neue" pitchFamily="34" charset="0"/>
                <a:ea typeface="Helvetica Neue" pitchFamily="34" charset="-122"/>
                <a:cs typeface="Helvetica Neue" pitchFamily="34" charset="-120"/>
              </a:rPr>
              <a:t>Memory is soldered on Apple Silicon. 24GB is a one-time decision made at checkout — it cannot be added later.</a:t>
            </a:r>
            <a:endParaRPr lang="en-US" sz="1150" dirty="0"/>
          </a:p>
        </p:txBody>
      </p:sp>
      <p:sp>
        <p:nvSpPr>
          <p:cNvPr id="14" name="Shape 12"/>
          <p:cNvSpPr/>
          <p:nvPr/>
        </p:nvSpPr>
        <p:spPr>
          <a:xfrm>
            <a:off x="804672" y="4315968"/>
            <a:ext cx="10607040" cy="658368"/>
          </a:xfrm>
          <a:prstGeom prst="rect">
            <a:avLst/>
          </a:prstGeom>
          <a:solidFill>
            <a:srgbClr val="161B22"/>
          </a:solidFill>
          <a:ln/>
        </p:spPr>
      </p:sp>
      <p:sp>
        <p:nvSpPr>
          <p:cNvPr id="15" name="Shape 13"/>
          <p:cNvSpPr/>
          <p:nvPr/>
        </p:nvSpPr>
        <p:spPr>
          <a:xfrm>
            <a:off x="804672" y="4315968"/>
            <a:ext cx="41148" cy="658368"/>
          </a:xfrm>
          <a:prstGeom prst="rect">
            <a:avLst/>
          </a:prstGeom>
          <a:solidFill>
            <a:srgbClr val="2FD4C0"/>
          </a:solidFill>
          <a:ln/>
        </p:spPr>
      </p:sp>
      <p:sp>
        <p:nvSpPr>
          <p:cNvPr id="16" name="Text 14"/>
          <p:cNvSpPr/>
          <p:nvPr/>
        </p:nvSpPr>
        <p:spPr>
          <a:xfrm>
            <a:off x="1005840" y="4370832"/>
            <a:ext cx="2468880" cy="548640"/>
          </a:xfrm>
          <a:prstGeom prst="rect">
            <a:avLst/>
          </a:prstGeom>
          <a:noFill/>
          <a:ln/>
        </p:spPr>
        <p:txBody>
          <a:bodyPr wrap="square" lIns="0" tIns="0" rIns="0" bIns="0" rtlCol="0" anchor="ctr"/>
          <a:lstStyle/>
          <a:p>
            <a:pPr indent="0" marL="0">
              <a:buNone/>
            </a:pPr>
            <a:r>
              <a:rPr lang="en-US" sz="900" spc="140" kern="0" dirty="0">
                <a:solidFill>
                  <a:srgbClr val="2FD4C0"/>
                </a:solidFill>
                <a:latin typeface="Courier New" pitchFamily="34" charset="0"/>
                <a:ea typeface="Courier New" pitchFamily="34" charset="-122"/>
                <a:cs typeface="Courier New" pitchFamily="34" charset="-120"/>
              </a:rPr>
              <a:t>WHY NOT CHEAPER</a:t>
            </a:r>
            <a:endParaRPr lang="en-US" sz="900" dirty="0"/>
          </a:p>
        </p:txBody>
      </p:sp>
      <p:sp>
        <p:nvSpPr>
          <p:cNvPr id="17" name="Text 15"/>
          <p:cNvSpPr/>
          <p:nvPr/>
        </p:nvSpPr>
        <p:spPr>
          <a:xfrm>
            <a:off x="3611880" y="4370832"/>
            <a:ext cx="7635240" cy="548640"/>
          </a:xfrm>
          <a:prstGeom prst="rect">
            <a:avLst/>
          </a:prstGeom>
          <a:noFill/>
          <a:ln/>
        </p:spPr>
        <p:txBody>
          <a:bodyPr wrap="square" lIns="0" tIns="0" rIns="0" bIns="0" rtlCol="0" anchor="ctr"/>
          <a:lstStyle/>
          <a:p>
            <a:pPr indent="0" marL="0">
              <a:buNone/>
            </a:pPr>
            <a:r>
              <a:rPr lang="en-US" sz="1150" dirty="0">
                <a:solidFill>
                  <a:srgbClr val="F7F5F1"/>
                </a:solidFill>
                <a:latin typeface="Helvetica Neue" pitchFamily="34" charset="0"/>
                <a:ea typeface="Helvetica Neue" pitchFamily="34" charset="-122"/>
                <a:cs typeface="Helvetica Neue" pitchFamily="34" charset="-120"/>
              </a:rPr>
              <a:t>A $1,699 Windows equivalent costs within $20 of this machine to own over three years, once resale is counted.</a:t>
            </a:r>
            <a:endParaRPr lang="en-US" sz="1150" dirty="0"/>
          </a:p>
        </p:txBody>
      </p:sp>
      <p:sp>
        <p:nvSpPr>
          <p:cNvPr id="18" name="Shape 16"/>
          <p:cNvSpPr/>
          <p:nvPr/>
        </p:nvSpPr>
        <p:spPr>
          <a:xfrm>
            <a:off x="804672" y="5102352"/>
            <a:ext cx="10607040" cy="658368"/>
          </a:xfrm>
          <a:prstGeom prst="rect">
            <a:avLst/>
          </a:prstGeom>
          <a:solidFill>
            <a:srgbClr val="161B22"/>
          </a:solidFill>
          <a:ln/>
        </p:spPr>
      </p:sp>
      <p:sp>
        <p:nvSpPr>
          <p:cNvPr id="19" name="Shape 17"/>
          <p:cNvSpPr/>
          <p:nvPr/>
        </p:nvSpPr>
        <p:spPr>
          <a:xfrm>
            <a:off x="804672" y="5102352"/>
            <a:ext cx="41148" cy="658368"/>
          </a:xfrm>
          <a:prstGeom prst="rect">
            <a:avLst/>
          </a:prstGeom>
          <a:solidFill>
            <a:srgbClr val="2FD4C0"/>
          </a:solidFill>
          <a:ln/>
        </p:spPr>
      </p:sp>
      <p:sp>
        <p:nvSpPr>
          <p:cNvPr id="20" name="Text 18"/>
          <p:cNvSpPr/>
          <p:nvPr/>
        </p:nvSpPr>
        <p:spPr>
          <a:xfrm>
            <a:off x="1005840" y="5157216"/>
            <a:ext cx="2468880" cy="548640"/>
          </a:xfrm>
          <a:prstGeom prst="rect">
            <a:avLst/>
          </a:prstGeom>
          <a:noFill/>
          <a:ln/>
        </p:spPr>
        <p:txBody>
          <a:bodyPr wrap="square" lIns="0" tIns="0" rIns="0" bIns="0" rtlCol="0" anchor="ctr"/>
          <a:lstStyle/>
          <a:p>
            <a:pPr indent="0" marL="0">
              <a:buNone/>
            </a:pPr>
            <a:r>
              <a:rPr lang="en-US" sz="900" spc="140" kern="0" dirty="0">
                <a:solidFill>
                  <a:srgbClr val="2FD4C0"/>
                </a:solidFill>
                <a:latin typeface="Courier New" pitchFamily="34" charset="0"/>
                <a:ea typeface="Courier New" pitchFamily="34" charset="-122"/>
                <a:cs typeface="Courier New" pitchFamily="34" charset="-120"/>
              </a:rPr>
              <a:t>WHY NOW</a:t>
            </a:r>
            <a:endParaRPr lang="en-US" sz="900" dirty="0"/>
          </a:p>
        </p:txBody>
      </p:sp>
      <p:sp>
        <p:nvSpPr>
          <p:cNvPr id="21" name="Text 19"/>
          <p:cNvSpPr/>
          <p:nvPr/>
        </p:nvSpPr>
        <p:spPr>
          <a:xfrm>
            <a:off x="3611880" y="5157216"/>
            <a:ext cx="7635240" cy="548640"/>
          </a:xfrm>
          <a:prstGeom prst="rect">
            <a:avLst/>
          </a:prstGeom>
          <a:noFill/>
          <a:ln/>
        </p:spPr>
        <p:txBody>
          <a:bodyPr wrap="square" lIns="0" tIns="0" rIns="0" bIns="0" rtlCol="0" anchor="ctr"/>
          <a:lstStyle/>
          <a:p>
            <a:pPr indent="0" marL="0">
              <a:buNone/>
            </a:pPr>
            <a:r>
              <a:rPr lang="en-US" sz="1150" dirty="0">
                <a:solidFill>
                  <a:srgbClr val="F7F5F1"/>
                </a:solidFill>
                <a:latin typeface="Helvetica Neue" pitchFamily="34" charset="0"/>
                <a:ea typeface="Helvetica Neue" pitchFamily="34" charset="-122"/>
                <a:cs typeface="Helvetica Neue" pitchFamily="34" charset="-120"/>
              </a:rPr>
              <a:t>Apple raised prices $300 in June 2026 on component costs. Waiting carries price risk, not price relief.</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01 · WHAT THE WORK ACTUALLY DEMANDS</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Four workloads, four different bottlenecks</a:t>
            </a:r>
            <a:endParaRPr lang="en-US" sz="3100" dirty="0"/>
          </a:p>
        </p:txBody>
      </p:sp>
      <p:sp>
        <p:nvSpPr>
          <p:cNvPr id="5" name="Text 3"/>
          <p:cNvSpPr/>
          <p:nvPr/>
        </p:nvSpPr>
        <p:spPr>
          <a:xfrm>
            <a:off x="822960" y="1481328"/>
            <a:ext cx="10241280" cy="457200"/>
          </a:xfrm>
          <a:prstGeom prst="rect">
            <a:avLst/>
          </a:prstGeom>
          <a:noFill/>
          <a:ln/>
        </p:spPr>
        <p:txBody>
          <a:bodyPr wrap="square" lIns="0" tIns="0" rIns="0" bIns="0" rtlCol="0" anchor="t"/>
          <a:lstStyle/>
          <a:p>
            <a:pPr indent="0" marL="0">
              <a:buNone/>
            </a:pPr>
            <a:r>
              <a:rPr lang="en-US" sz="1300" dirty="0">
                <a:solidFill>
                  <a:srgbClr val="6E7683"/>
                </a:solidFill>
                <a:latin typeface="Helvetica Neue" pitchFamily="34" charset="0"/>
                <a:ea typeface="Helvetica Neue" pitchFamily="34" charset="-122"/>
                <a:cs typeface="Helvetica Neue" pitchFamily="34" charset="-120"/>
              </a:rPr>
              <a:t>Generic laptop reviews optimise for benchmarks. These four applications stress completely different parts of the machine — and two of them are not what most buyers expect.</a:t>
            </a:r>
            <a:endParaRPr lang="en-US" sz="1300" dirty="0"/>
          </a:p>
        </p:txBody>
      </p:sp>
      <p:sp>
        <p:nvSpPr>
          <p:cNvPr id="6" name="Shape 4"/>
          <p:cNvSpPr/>
          <p:nvPr/>
        </p:nvSpPr>
        <p:spPr>
          <a:xfrm>
            <a:off x="804672" y="2148840"/>
            <a:ext cx="2523744" cy="3246120"/>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7" name="Shape 5"/>
          <p:cNvSpPr/>
          <p:nvPr/>
        </p:nvSpPr>
        <p:spPr>
          <a:xfrm>
            <a:off x="804672" y="2148840"/>
            <a:ext cx="2523744" cy="54864"/>
          </a:xfrm>
          <a:prstGeom prst="rect">
            <a:avLst/>
          </a:prstGeom>
          <a:solidFill>
            <a:srgbClr val="119E90"/>
          </a:solidFill>
          <a:ln/>
        </p:spPr>
      </p:sp>
      <p:sp>
        <p:nvSpPr>
          <p:cNvPr id="8" name="Text 6"/>
          <p:cNvSpPr/>
          <p:nvPr/>
        </p:nvSpPr>
        <p:spPr>
          <a:xfrm>
            <a:off x="987552" y="2386584"/>
            <a:ext cx="2157984" cy="347472"/>
          </a:xfrm>
          <a:prstGeom prst="rect">
            <a:avLst/>
          </a:prstGeom>
          <a:noFill/>
          <a:ln/>
        </p:spPr>
        <p:txBody>
          <a:bodyPr wrap="square" lIns="0" tIns="0" rIns="0" bIns="0" rtlCol="0" anchor="ctr"/>
          <a:lstStyle/>
          <a:p>
            <a:pPr indent="0" marL="0">
              <a:buNone/>
            </a:pPr>
            <a:r>
              <a:rPr lang="en-US" sz="1600" b="1" dirty="0">
                <a:solidFill>
                  <a:srgbClr val="14181D"/>
                </a:solidFill>
                <a:latin typeface="Helvetica Neue" pitchFamily="34" charset="0"/>
                <a:ea typeface="Helvetica Neue" pitchFamily="34" charset="-122"/>
                <a:cs typeface="Helvetica Neue" pitchFamily="34" charset="-120"/>
              </a:rPr>
              <a:t>Figma</a:t>
            </a:r>
            <a:endParaRPr lang="en-US" sz="1600" dirty="0"/>
          </a:p>
        </p:txBody>
      </p:sp>
      <p:sp>
        <p:nvSpPr>
          <p:cNvPr id="9" name="Text 7"/>
          <p:cNvSpPr/>
          <p:nvPr/>
        </p:nvSpPr>
        <p:spPr>
          <a:xfrm>
            <a:off x="987552" y="2752344"/>
            <a:ext cx="2157984" cy="219456"/>
          </a:xfrm>
          <a:prstGeom prst="rect">
            <a:avLst/>
          </a:prstGeom>
          <a:noFill/>
          <a:ln/>
        </p:spPr>
        <p:txBody>
          <a:bodyPr wrap="square" lIns="0" tIns="0" rIns="0" bIns="0" rtlCol="0" anchor="ctr"/>
          <a:lstStyle/>
          <a:p>
            <a:pPr indent="0" marL="0">
              <a:buNone/>
            </a:pPr>
            <a:r>
              <a:rPr lang="en-US" sz="850" spc="140" kern="0" dirty="0">
                <a:solidFill>
                  <a:srgbClr val="119E90"/>
                </a:solidFill>
                <a:latin typeface="Courier New" pitchFamily="34" charset="0"/>
                <a:ea typeface="Courier New" pitchFamily="34" charset="-122"/>
                <a:cs typeface="Courier New" pitchFamily="34" charset="-120"/>
              </a:rPr>
              <a:t>BROWSER</a:t>
            </a:r>
            <a:endParaRPr lang="en-US" sz="850" dirty="0"/>
          </a:p>
        </p:txBody>
      </p:sp>
      <p:sp>
        <p:nvSpPr>
          <p:cNvPr id="10" name="Text 8"/>
          <p:cNvSpPr/>
          <p:nvPr/>
        </p:nvSpPr>
        <p:spPr>
          <a:xfrm>
            <a:off x="987552" y="3063240"/>
            <a:ext cx="2157984" cy="1691640"/>
          </a:xfrm>
          <a:prstGeom prst="rect">
            <a:avLst/>
          </a:prstGeom>
          <a:noFill/>
          <a:ln/>
        </p:spPr>
        <p:txBody>
          <a:bodyPr wrap="square" lIns="0" tIns="0" rIns="0" bIns="0" rtlCol="0" anchor="t"/>
          <a:lstStyle/>
          <a:p>
            <a:pPr indent="0" marL="0">
              <a:buNone/>
            </a:pPr>
            <a:r>
              <a:rPr lang="en-US" sz="1050" dirty="0">
                <a:solidFill>
                  <a:srgbClr val="6E7683"/>
                </a:solidFill>
                <a:latin typeface="Helvetica Neue" pitchFamily="34" charset="0"/>
                <a:ea typeface="Helvetica Neue" pitchFamily="34" charset="-122"/>
                <a:cs typeface="Helvetica Neue" pitchFamily="34" charset="-120"/>
              </a:rPr>
              <a:t>Runs in a browser engine, so it leans on single-core speed and GPU compositing rather than core count. Large component libraries become memory-bound first.</a:t>
            </a:r>
            <a:endParaRPr lang="en-US" sz="1050" dirty="0"/>
          </a:p>
        </p:txBody>
      </p:sp>
      <p:sp>
        <p:nvSpPr>
          <p:cNvPr id="11" name="Shape 9"/>
          <p:cNvSpPr/>
          <p:nvPr/>
        </p:nvSpPr>
        <p:spPr>
          <a:xfrm>
            <a:off x="987552" y="4818888"/>
            <a:ext cx="2157984" cy="9144"/>
          </a:xfrm>
          <a:prstGeom prst="rect">
            <a:avLst/>
          </a:prstGeom>
          <a:solidFill>
            <a:srgbClr val="DED9D0"/>
          </a:solidFill>
          <a:ln/>
        </p:spPr>
      </p:sp>
      <p:sp>
        <p:nvSpPr>
          <p:cNvPr id="12" name="Text 10"/>
          <p:cNvSpPr/>
          <p:nvPr/>
        </p:nvSpPr>
        <p:spPr>
          <a:xfrm>
            <a:off x="987552" y="4892040"/>
            <a:ext cx="2157984" cy="365760"/>
          </a:xfrm>
          <a:prstGeom prst="rect">
            <a:avLst/>
          </a:prstGeom>
          <a:noFill/>
          <a:ln/>
        </p:spPr>
        <p:txBody>
          <a:bodyPr wrap="square" lIns="0" tIns="0" rIns="0" bIns="0" rtlCol="0" anchor="ctr"/>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Bottleneck  </a:t>
            </a:r>
            <a:pPr indent="0" marL="0">
              <a:buNone/>
            </a:pPr>
            <a:r>
              <a:rPr lang="en-US" sz="950" b="1" dirty="0">
                <a:solidFill>
                  <a:srgbClr val="14181D"/>
                </a:solidFill>
                <a:latin typeface="Helvetica Neue" pitchFamily="34" charset="0"/>
                <a:ea typeface="Helvetica Neue" pitchFamily="34" charset="-122"/>
                <a:cs typeface="Helvetica Neue" pitchFamily="34" charset="-120"/>
              </a:rPr>
              <a:t>RAM + single-core</a:t>
            </a:r>
            <a:endParaRPr lang="en-US" sz="950" dirty="0"/>
          </a:p>
        </p:txBody>
      </p:sp>
      <p:sp>
        <p:nvSpPr>
          <p:cNvPr id="13" name="Shape 11"/>
          <p:cNvSpPr/>
          <p:nvPr/>
        </p:nvSpPr>
        <p:spPr>
          <a:xfrm>
            <a:off x="3529584" y="2148840"/>
            <a:ext cx="2523744" cy="3246120"/>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14" name="Shape 12"/>
          <p:cNvSpPr/>
          <p:nvPr/>
        </p:nvSpPr>
        <p:spPr>
          <a:xfrm>
            <a:off x="3529584" y="2148840"/>
            <a:ext cx="2523744" cy="54864"/>
          </a:xfrm>
          <a:prstGeom prst="rect">
            <a:avLst/>
          </a:prstGeom>
          <a:solidFill>
            <a:srgbClr val="FF5C39"/>
          </a:solidFill>
          <a:ln/>
        </p:spPr>
      </p:sp>
      <p:sp>
        <p:nvSpPr>
          <p:cNvPr id="15" name="Text 13"/>
          <p:cNvSpPr/>
          <p:nvPr/>
        </p:nvSpPr>
        <p:spPr>
          <a:xfrm>
            <a:off x="3712464" y="2386584"/>
            <a:ext cx="2157984" cy="347472"/>
          </a:xfrm>
          <a:prstGeom prst="rect">
            <a:avLst/>
          </a:prstGeom>
          <a:noFill/>
          <a:ln/>
        </p:spPr>
        <p:txBody>
          <a:bodyPr wrap="square" lIns="0" tIns="0" rIns="0" bIns="0" rtlCol="0" anchor="ctr"/>
          <a:lstStyle/>
          <a:p>
            <a:pPr indent="0" marL="0">
              <a:buNone/>
            </a:pPr>
            <a:r>
              <a:rPr lang="en-US" sz="1600" b="1" dirty="0">
                <a:solidFill>
                  <a:srgbClr val="14181D"/>
                </a:solidFill>
                <a:latin typeface="Helvetica Neue" pitchFamily="34" charset="0"/>
                <a:ea typeface="Helvetica Neue" pitchFamily="34" charset="-122"/>
                <a:cs typeface="Helvetica Neue" pitchFamily="34" charset="-120"/>
              </a:rPr>
              <a:t>Adobe CC</a:t>
            </a:r>
            <a:endParaRPr lang="en-US" sz="1600" dirty="0"/>
          </a:p>
        </p:txBody>
      </p:sp>
      <p:sp>
        <p:nvSpPr>
          <p:cNvPr id="16" name="Text 14"/>
          <p:cNvSpPr/>
          <p:nvPr/>
        </p:nvSpPr>
        <p:spPr>
          <a:xfrm>
            <a:off x="3712464" y="2752344"/>
            <a:ext cx="2157984" cy="219456"/>
          </a:xfrm>
          <a:prstGeom prst="rect">
            <a:avLst/>
          </a:prstGeom>
          <a:noFill/>
          <a:ln/>
        </p:spPr>
        <p:txBody>
          <a:bodyPr wrap="square" lIns="0" tIns="0" rIns="0" bIns="0" rtlCol="0" anchor="ctr"/>
          <a:lstStyle/>
          <a:p>
            <a:pPr indent="0" marL="0">
              <a:buNone/>
            </a:pPr>
            <a:r>
              <a:rPr lang="en-US" sz="850" spc="140" kern="0" dirty="0">
                <a:solidFill>
                  <a:srgbClr val="FF5C39"/>
                </a:solidFill>
                <a:latin typeface="Courier New" pitchFamily="34" charset="0"/>
                <a:ea typeface="Courier New" pitchFamily="34" charset="-122"/>
                <a:cs typeface="Courier New" pitchFamily="34" charset="-120"/>
              </a:rPr>
              <a:t>MIXED</a:t>
            </a:r>
            <a:endParaRPr lang="en-US" sz="850" dirty="0"/>
          </a:p>
        </p:txBody>
      </p:sp>
      <p:sp>
        <p:nvSpPr>
          <p:cNvPr id="17" name="Text 15"/>
          <p:cNvSpPr/>
          <p:nvPr/>
        </p:nvSpPr>
        <p:spPr>
          <a:xfrm>
            <a:off x="3712464" y="3063240"/>
            <a:ext cx="2157984" cy="1691640"/>
          </a:xfrm>
          <a:prstGeom prst="rect">
            <a:avLst/>
          </a:prstGeom>
          <a:noFill/>
          <a:ln/>
        </p:spPr>
        <p:txBody>
          <a:bodyPr wrap="square" lIns="0" tIns="0" rIns="0" bIns="0" rtlCol="0" anchor="t"/>
          <a:lstStyle/>
          <a:p>
            <a:pPr indent="0" marL="0">
              <a:buNone/>
            </a:pPr>
            <a:r>
              <a:rPr lang="en-US" sz="1050" dirty="0">
                <a:solidFill>
                  <a:srgbClr val="6E7683"/>
                </a:solidFill>
                <a:latin typeface="Helvetica Neue" pitchFamily="34" charset="0"/>
                <a:ea typeface="Helvetica Neue" pitchFamily="34" charset="-122"/>
                <a:cs typeface="Helvetica Neue" pitchFamily="34" charset="-120"/>
              </a:rPr>
              <a:t>Photoshop and Illustrator are bursty and reward fast single-core plus headroom. Adobe now states 16GB as the Photoshop minimum.</a:t>
            </a:r>
            <a:endParaRPr lang="en-US" sz="1050" dirty="0"/>
          </a:p>
        </p:txBody>
      </p:sp>
      <p:sp>
        <p:nvSpPr>
          <p:cNvPr id="18" name="Shape 16"/>
          <p:cNvSpPr/>
          <p:nvPr/>
        </p:nvSpPr>
        <p:spPr>
          <a:xfrm>
            <a:off x="3712464" y="4818888"/>
            <a:ext cx="2157984" cy="9144"/>
          </a:xfrm>
          <a:prstGeom prst="rect">
            <a:avLst/>
          </a:prstGeom>
          <a:solidFill>
            <a:srgbClr val="DED9D0"/>
          </a:solidFill>
          <a:ln/>
        </p:spPr>
      </p:sp>
      <p:sp>
        <p:nvSpPr>
          <p:cNvPr id="19" name="Text 17"/>
          <p:cNvSpPr/>
          <p:nvPr/>
        </p:nvSpPr>
        <p:spPr>
          <a:xfrm>
            <a:off x="3712464" y="4892040"/>
            <a:ext cx="2157984" cy="365760"/>
          </a:xfrm>
          <a:prstGeom prst="rect">
            <a:avLst/>
          </a:prstGeom>
          <a:noFill/>
          <a:ln/>
        </p:spPr>
        <p:txBody>
          <a:bodyPr wrap="square" lIns="0" tIns="0" rIns="0" bIns="0" rtlCol="0" anchor="ctr"/>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Bottleneck  </a:t>
            </a:r>
            <a:pPr indent="0" marL="0">
              <a:buNone/>
            </a:pPr>
            <a:r>
              <a:rPr lang="en-US" sz="950" b="1" dirty="0">
                <a:solidFill>
                  <a:srgbClr val="14181D"/>
                </a:solidFill>
                <a:latin typeface="Helvetica Neue" pitchFamily="34" charset="0"/>
                <a:ea typeface="Helvetica Neue" pitchFamily="34" charset="-122"/>
                <a:cs typeface="Helvetica Neue" pitchFamily="34" charset="-120"/>
              </a:rPr>
              <a:t>Memory, then clocks</a:t>
            </a:r>
            <a:endParaRPr lang="en-US" sz="950" dirty="0"/>
          </a:p>
        </p:txBody>
      </p:sp>
      <p:sp>
        <p:nvSpPr>
          <p:cNvPr id="20" name="Shape 18"/>
          <p:cNvSpPr/>
          <p:nvPr/>
        </p:nvSpPr>
        <p:spPr>
          <a:xfrm>
            <a:off x="6254496" y="2148840"/>
            <a:ext cx="2523744" cy="3246120"/>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21" name="Shape 19"/>
          <p:cNvSpPr/>
          <p:nvPr/>
        </p:nvSpPr>
        <p:spPr>
          <a:xfrm>
            <a:off x="6254496" y="2148840"/>
            <a:ext cx="2523744" cy="54864"/>
          </a:xfrm>
          <a:prstGeom prst="rect">
            <a:avLst/>
          </a:prstGeom>
          <a:solidFill>
            <a:srgbClr val="6FA317"/>
          </a:solidFill>
          <a:ln/>
        </p:spPr>
      </p:sp>
      <p:sp>
        <p:nvSpPr>
          <p:cNvPr id="22" name="Text 20"/>
          <p:cNvSpPr/>
          <p:nvPr/>
        </p:nvSpPr>
        <p:spPr>
          <a:xfrm>
            <a:off x="6437376" y="2386584"/>
            <a:ext cx="2157984" cy="347472"/>
          </a:xfrm>
          <a:prstGeom prst="rect">
            <a:avLst/>
          </a:prstGeom>
          <a:noFill/>
          <a:ln/>
        </p:spPr>
        <p:txBody>
          <a:bodyPr wrap="square" lIns="0" tIns="0" rIns="0" bIns="0" rtlCol="0" anchor="ctr"/>
          <a:lstStyle/>
          <a:p>
            <a:pPr indent="0" marL="0">
              <a:buNone/>
            </a:pPr>
            <a:r>
              <a:rPr lang="en-US" sz="1600" b="1" dirty="0">
                <a:solidFill>
                  <a:srgbClr val="14181D"/>
                </a:solidFill>
                <a:latin typeface="Helvetica Neue" pitchFamily="34" charset="0"/>
                <a:ea typeface="Helvetica Neue" pitchFamily="34" charset="-122"/>
                <a:cs typeface="Helvetica Neue" pitchFamily="34" charset="-120"/>
              </a:rPr>
              <a:t>Browser AI tools</a:t>
            </a:r>
            <a:endParaRPr lang="en-US" sz="1600" dirty="0"/>
          </a:p>
        </p:txBody>
      </p:sp>
      <p:sp>
        <p:nvSpPr>
          <p:cNvPr id="23" name="Text 21"/>
          <p:cNvSpPr/>
          <p:nvPr/>
        </p:nvSpPr>
        <p:spPr>
          <a:xfrm>
            <a:off x="6437376" y="2752344"/>
            <a:ext cx="2157984" cy="219456"/>
          </a:xfrm>
          <a:prstGeom prst="rect">
            <a:avLst/>
          </a:prstGeom>
          <a:noFill/>
          <a:ln/>
        </p:spPr>
        <p:txBody>
          <a:bodyPr wrap="square" lIns="0" tIns="0" rIns="0" bIns="0" rtlCol="0" anchor="ctr"/>
          <a:lstStyle/>
          <a:p>
            <a:pPr indent="0" marL="0">
              <a:buNone/>
            </a:pPr>
            <a:r>
              <a:rPr lang="en-US" sz="850" spc="140" kern="0" dirty="0">
                <a:solidFill>
                  <a:srgbClr val="6FA317"/>
                </a:solidFill>
                <a:latin typeface="Courier New" pitchFamily="34" charset="0"/>
                <a:ea typeface="Courier New" pitchFamily="34" charset="-122"/>
                <a:cs typeface="Courier New" pitchFamily="34" charset="-120"/>
              </a:rPr>
              <a:t>MEMORY</a:t>
            </a:r>
            <a:endParaRPr lang="en-US" sz="850" dirty="0"/>
          </a:p>
        </p:txBody>
      </p:sp>
      <p:sp>
        <p:nvSpPr>
          <p:cNvPr id="24" name="Text 22"/>
          <p:cNvSpPr/>
          <p:nvPr/>
        </p:nvSpPr>
        <p:spPr>
          <a:xfrm>
            <a:off x="6437376" y="3063240"/>
            <a:ext cx="2157984" cy="1691640"/>
          </a:xfrm>
          <a:prstGeom prst="rect">
            <a:avLst/>
          </a:prstGeom>
          <a:noFill/>
          <a:ln/>
        </p:spPr>
        <p:txBody>
          <a:bodyPr wrap="square" lIns="0" tIns="0" rIns="0" bIns="0" rtlCol="0" anchor="t"/>
          <a:lstStyle/>
          <a:p>
            <a:pPr indent="0" marL="0">
              <a:buNone/>
            </a:pPr>
            <a:r>
              <a:rPr lang="en-US" sz="1050" dirty="0">
                <a:solidFill>
                  <a:srgbClr val="6E7683"/>
                </a:solidFill>
                <a:latin typeface="Helvetica Neue" pitchFamily="34" charset="0"/>
                <a:ea typeface="Helvetica Neue" pitchFamily="34" charset="-122"/>
                <a:cs typeface="Helvetica Neue" pitchFamily="34" charset="-120"/>
              </a:rPr>
              <a:t>The quiet budget-killer. Compute happens remotely, so no on-device NPU is needed — but each tool is a hungry tab open all day beside Figma.</a:t>
            </a:r>
            <a:endParaRPr lang="en-US" sz="1050" dirty="0"/>
          </a:p>
        </p:txBody>
      </p:sp>
      <p:sp>
        <p:nvSpPr>
          <p:cNvPr id="25" name="Shape 23"/>
          <p:cNvSpPr/>
          <p:nvPr/>
        </p:nvSpPr>
        <p:spPr>
          <a:xfrm>
            <a:off x="6437376" y="4818888"/>
            <a:ext cx="2157984" cy="9144"/>
          </a:xfrm>
          <a:prstGeom prst="rect">
            <a:avLst/>
          </a:prstGeom>
          <a:solidFill>
            <a:srgbClr val="DED9D0"/>
          </a:solidFill>
          <a:ln/>
        </p:spPr>
      </p:sp>
      <p:sp>
        <p:nvSpPr>
          <p:cNvPr id="26" name="Text 24"/>
          <p:cNvSpPr/>
          <p:nvPr/>
        </p:nvSpPr>
        <p:spPr>
          <a:xfrm>
            <a:off x="6437376" y="4892040"/>
            <a:ext cx="2157984" cy="365760"/>
          </a:xfrm>
          <a:prstGeom prst="rect">
            <a:avLst/>
          </a:prstGeom>
          <a:noFill/>
          <a:ln/>
        </p:spPr>
        <p:txBody>
          <a:bodyPr wrap="square" lIns="0" tIns="0" rIns="0" bIns="0" rtlCol="0" anchor="ctr"/>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Bottleneck  </a:t>
            </a:r>
            <a:pPr indent="0" marL="0">
              <a:buNone/>
            </a:pPr>
            <a:r>
              <a:rPr lang="en-US" sz="950" b="1" dirty="0">
                <a:solidFill>
                  <a:srgbClr val="14181D"/>
                </a:solidFill>
                <a:latin typeface="Helvetica Neue" pitchFamily="34" charset="0"/>
                <a:ea typeface="Helvetica Neue" pitchFamily="34" charset="-122"/>
                <a:cs typeface="Helvetica Neue" pitchFamily="34" charset="-120"/>
              </a:rPr>
              <a:t>RAM above all</a:t>
            </a:r>
            <a:endParaRPr lang="en-US" sz="950" dirty="0"/>
          </a:p>
        </p:txBody>
      </p:sp>
      <p:sp>
        <p:nvSpPr>
          <p:cNvPr id="27" name="Shape 25"/>
          <p:cNvSpPr/>
          <p:nvPr/>
        </p:nvSpPr>
        <p:spPr>
          <a:xfrm>
            <a:off x="8979408" y="2148840"/>
            <a:ext cx="2523744" cy="3246120"/>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28" name="Shape 26"/>
          <p:cNvSpPr/>
          <p:nvPr/>
        </p:nvSpPr>
        <p:spPr>
          <a:xfrm>
            <a:off x="8979408" y="2148840"/>
            <a:ext cx="2523744" cy="54864"/>
          </a:xfrm>
          <a:prstGeom prst="rect">
            <a:avLst/>
          </a:prstGeom>
          <a:solidFill>
            <a:srgbClr val="C98A0E"/>
          </a:solidFill>
          <a:ln/>
        </p:spPr>
      </p:sp>
      <p:sp>
        <p:nvSpPr>
          <p:cNvPr id="29" name="Text 27"/>
          <p:cNvSpPr/>
          <p:nvPr/>
        </p:nvSpPr>
        <p:spPr>
          <a:xfrm>
            <a:off x="9162288" y="2386584"/>
            <a:ext cx="2157984" cy="347472"/>
          </a:xfrm>
          <a:prstGeom prst="rect">
            <a:avLst/>
          </a:prstGeom>
          <a:noFill/>
          <a:ln/>
        </p:spPr>
        <p:txBody>
          <a:bodyPr wrap="square" lIns="0" tIns="0" rIns="0" bIns="0" rtlCol="0" anchor="ctr"/>
          <a:lstStyle/>
          <a:p>
            <a:pPr indent="0" marL="0">
              <a:buNone/>
            </a:pPr>
            <a:r>
              <a:rPr lang="en-US" sz="1600" b="1" dirty="0">
                <a:solidFill>
                  <a:srgbClr val="14181D"/>
                </a:solidFill>
                <a:latin typeface="Helvetica Neue" pitchFamily="34" charset="0"/>
                <a:ea typeface="Helvetica Neue" pitchFamily="34" charset="-122"/>
                <a:cs typeface="Helvetica Neue" pitchFamily="34" charset="-120"/>
              </a:rPr>
              <a:t>Occasional video</a:t>
            </a:r>
            <a:endParaRPr lang="en-US" sz="1600" dirty="0"/>
          </a:p>
        </p:txBody>
      </p:sp>
      <p:sp>
        <p:nvSpPr>
          <p:cNvPr id="30" name="Text 28"/>
          <p:cNvSpPr/>
          <p:nvPr/>
        </p:nvSpPr>
        <p:spPr>
          <a:xfrm>
            <a:off x="9162288" y="2752344"/>
            <a:ext cx="2157984" cy="219456"/>
          </a:xfrm>
          <a:prstGeom prst="rect">
            <a:avLst/>
          </a:prstGeom>
          <a:noFill/>
          <a:ln/>
        </p:spPr>
        <p:txBody>
          <a:bodyPr wrap="square" lIns="0" tIns="0" rIns="0" bIns="0" rtlCol="0" anchor="ctr"/>
          <a:lstStyle/>
          <a:p>
            <a:pPr indent="0" marL="0">
              <a:buNone/>
            </a:pPr>
            <a:r>
              <a:rPr lang="en-US" sz="850" spc="140" kern="0" dirty="0">
                <a:solidFill>
                  <a:srgbClr val="C98A0E"/>
                </a:solidFill>
                <a:latin typeface="Courier New" pitchFamily="34" charset="0"/>
                <a:ea typeface="Courier New" pitchFamily="34" charset="-122"/>
                <a:cs typeface="Courier New" pitchFamily="34" charset="-120"/>
              </a:rPr>
              <a:t>SUSTAINED</a:t>
            </a:r>
            <a:endParaRPr lang="en-US" sz="850" dirty="0"/>
          </a:p>
        </p:txBody>
      </p:sp>
      <p:sp>
        <p:nvSpPr>
          <p:cNvPr id="31" name="Text 29"/>
          <p:cNvSpPr/>
          <p:nvPr/>
        </p:nvSpPr>
        <p:spPr>
          <a:xfrm>
            <a:off x="9162288" y="3063240"/>
            <a:ext cx="2157984" cy="1691640"/>
          </a:xfrm>
          <a:prstGeom prst="rect">
            <a:avLst/>
          </a:prstGeom>
          <a:noFill/>
          <a:ln/>
        </p:spPr>
        <p:txBody>
          <a:bodyPr wrap="square" lIns="0" tIns="0" rIns="0" bIns="0" rtlCol="0" anchor="t"/>
          <a:lstStyle/>
          <a:p>
            <a:pPr indent="0" marL="0">
              <a:buNone/>
            </a:pPr>
            <a:r>
              <a:rPr lang="en-US" sz="1050" dirty="0">
                <a:solidFill>
                  <a:srgbClr val="6E7683"/>
                </a:solidFill>
                <a:latin typeface="Helvetica Neue" pitchFamily="34" charset="0"/>
                <a:ea typeface="Helvetica Neue" pitchFamily="34" charset="-122"/>
                <a:cs typeface="Helvetica Neue" pitchFamily="34" charset="-120"/>
              </a:rPr>
              <a:t>The only workload that runs hot beyond ten minutes, so it decides fanless versus cooled. It also sets a hard codec and plugin requirement.</a:t>
            </a:r>
            <a:endParaRPr lang="en-US" sz="1050" dirty="0"/>
          </a:p>
        </p:txBody>
      </p:sp>
      <p:sp>
        <p:nvSpPr>
          <p:cNvPr id="32" name="Shape 30"/>
          <p:cNvSpPr/>
          <p:nvPr/>
        </p:nvSpPr>
        <p:spPr>
          <a:xfrm>
            <a:off x="9162288" y="4818888"/>
            <a:ext cx="2157984" cy="9144"/>
          </a:xfrm>
          <a:prstGeom prst="rect">
            <a:avLst/>
          </a:prstGeom>
          <a:solidFill>
            <a:srgbClr val="DED9D0"/>
          </a:solidFill>
          <a:ln/>
        </p:spPr>
      </p:sp>
      <p:sp>
        <p:nvSpPr>
          <p:cNvPr id="33" name="Text 31"/>
          <p:cNvSpPr/>
          <p:nvPr/>
        </p:nvSpPr>
        <p:spPr>
          <a:xfrm>
            <a:off x="9162288" y="4892040"/>
            <a:ext cx="2157984" cy="365760"/>
          </a:xfrm>
          <a:prstGeom prst="rect">
            <a:avLst/>
          </a:prstGeom>
          <a:noFill/>
          <a:ln/>
        </p:spPr>
        <p:txBody>
          <a:bodyPr wrap="square" lIns="0" tIns="0" rIns="0" bIns="0" rtlCol="0" anchor="ctr"/>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Bottleneck  </a:t>
            </a:r>
            <a:pPr indent="0" marL="0">
              <a:buNone/>
            </a:pPr>
            <a:r>
              <a:rPr lang="en-US" sz="950" b="1" dirty="0">
                <a:solidFill>
                  <a:srgbClr val="14181D"/>
                </a:solidFill>
                <a:latin typeface="Helvetica Neue" pitchFamily="34" charset="0"/>
                <a:ea typeface="Helvetica Neue" pitchFamily="34" charset="-122"/>
                <a:cs typeface="Helvetica Neue" pitchFamily="34" charset="-120"/>
              </a:rPr>
              <a:t>Cooling + codecs</a:t>
            </a:r>
            <a:endParaRPr lang="en-US" sz="950" dirty="0"/>
          </a:p>
        </p:txBody>
      </p:sp>
      <p:sp>
        <p:nvSpPr>
          <p:cNvPr id="34" name="Shape 32"/>
          <p:cNvSpPr/>
          <p:nvPr/>
        </p:nvSpPr>
        <p:spPr>
          <a:xfrm>
            <a:off x="804672" y="5486400"/>
            <a:ext cx="10607040" cy="713232"/>
          </a:xfrm>
          <a:prstGeom prst="rect">
            <a:avLst/>
          </a:prstGeom>
          <a:solidFill>
            <a:srgbClr val="FFFFFF"/>
          </a:solidFill>
          <a:ln w="9525">
            <a:solidFill>
              <a:srgbClr val="DED9D0"/>
            </a:solidFill>
            <a:prstDash val="solid"/>
          </a:ln>
        </p:spPr>
      </p:sp>
      <p:sp>
        <p:nvSpPr>
          <p:cNvPr id="35" name="Shape 33"/>
          <p:cNvSpPr/>
          <p:nvPr/>
        </p:nvSpPr>
        <p:spPr>
          <a:xfrm>
            <a:off x="804672" y="5486400"/>
            <a:ext cx="45720" cy="713232"/>
          </a:xfrm>
          <a:prstGeom prst="rect">
            <a:avLst/>
          </a:prstGeom>
          <a:solidFill>
            <a:srgbClr val="FF5C39"/>
          </a:solidFill>
          <a:ln/>
        </p:spPr>
      </p:sp>
      <p:sp>
        <p:nvSpPr>
          <p:cNvPr id="36" name="Text 34"/>
          <p:cNvSpPr/>
          <p:nvPr/>
        </p:nvSpPr>
        <p:spPr>
          <a:xfrm>
            <a:off x="1024128" y="5568696"/>
            <a:ext cx="10149840" cy="201168"/>
          </a:xfrm>
          <a:prstGeom prst="rect">
            <a:avLst/>
          </a:prstGeom>
          <a:noFill/>
          <a:ln/>
        </p:spPr>
        <p:txBody>
          <a:bodyPr wrap="square" lIns="0" tIns="0" rIns="0" bIns="0" rtlCol="0" anchor="ctr"/>
          <a:lstStyle/>
          <a:p>
            <a:pPr indent="0" marL="0">
              <a:buNone/>
            </a:pPr>
            <a:r>
              <a:rPr lang="en-US" sz="850" spc="180" kern="0" dirty="0">
                <a:solidFill>
                  <a:srgbClr val="FF5C39"/>
                </a:solidFill>
                <a:latin typeface="Courier New" pitchFamily="34" charset="0"/>
                <a:ea typeface="Courier New" pitchFamily="34" charset="-122"/>
                <a:cs typeface="Courier New" pitchFamily="34" charset="-120"/>
              </a:rPr>
              <a:t>THE IMPLICATION</a:t>
            </a:r>
            <a:endParaRPr lang="en-US" sz="850" dirty="0"/>
          </a:p>
        </p:txBody>
      </p:sp>
      <p:sp>
        <p:nvSpPr>
          <p:cNvPr id="37" name="Text 35"/>
          <p:cNvSpPr/>
          <p:nvPr/>
        </p:nvSpPr>
        <p:spPr>
          <a:xfrm>
            <a:off x="1024128" y="5769864"/>
            <a:ext cx="10149840" cy="347472"/>
          </a:xfrm>
          <a:prstGeom prst="rect">
            <a:avLst/>
          </a:prstGeom>
          <a:noFill/>
          <a:ln/>
        </p:spPr>
        <p:txBody>
          <a:bodyPr wrap="square" lIns="0" tIns="0" rIns="0" bIns="0" rtlCol="0" anchor="t"/>
          <a:lstStyle/>
          <a:p>
            <a:pPr indent="0" marL="0">
              <a:buNone/>
            </a:pPr>
            <a:r>
              <a:rPr lang="en-US" sz="1100" dirty="0">
                <a:solidFill>
                  <a:srgbClr val="14181D"/>
                </a:solidFill>
                <a:latin typeface="Helvetica Neue" pitchFamily="34" charset="0"/>
                <a:ea typeface="Helvetica Neue" pitchFamily="34" charset="-122"/>
                <a:cs typeface="Helvetica Neue" pitchFamily="34" charset="-120"/>
              </a:rPr>
              <a:t>This workload needs memory and a trustworthy display far more than raw multi-core speed or an on-device AI chip. That is why the 24GB upgrade beats a faster processor — and why an 80 TOPS NPU is close to irrelevant when the AI tools are cloud-based.</a:t>
            </a:r>
            <a:endParaRPr lang="en-US" sz="1100" dirty="0"/>
          </a:p>
        </p:txBody>
      </p:sp>
      <p:sp>
        <p:nvSpPr>
          <p:cNvPr id="38" name="Shape 36"/>
          <p:cNvSpPr/>
          <p:nvPr/>
        </p:nvSpPr>
        <p:spPr>
          <a:xfrm>
            <a:off x="566928" y="6199632"/>
            <a:ext cx="11064240" cy="10973"/>
          </a:xfrm>
          <a:prstGeom prst="rect">
            <a:avLst/>
          </a:prstGeom>
          <a:solidFill>
            <a:srgbClr val="DED9D0"/>
          </a:solidFill>
          <a:ln/>
        </p:spPr>
      </p:sp>
      <p:sp>
        <p:nvSpPr>
          <p:cNvPr id="39" name="Text 37"/>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Workload analysis</a:t>
            </a:r>
            <a:endParaRPr lang="en-US" sz="900" dirty="0"/>
          </a:p>
        </p:txBody>
      </p:sp>
      <p:sp>
        <p:nvSpPr>
          <p:cNvPr id="40" name="Text 38"/>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03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02 · THE SHORTLIST</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Twelve machines assessed, three finalists</a:t>
            </a:r>
            <a:endParaRPr lang="en-US" sz="3100" dirty="0"/>
          </a:p>
        </p:txBody>
      </p:sp>
      <p:sp>
        <p:nvSpPr>
          <p:cNvPr id="5" name="Text 3"/>
          <p:cNvSpPr/>
          <p:nvPr/>
        </p:nvSpPr>
        <p:spPr>
          <a:xfrm>
            <a:off x="822960" y="1481328"/>
            <a:ext cx="10241280" cy="457200"/>
          </a:xfrm>
          <a:prstGeom prst="rect">
            <a:avLst/>
          </a:prstGeom>
          <a:noFill/>
          <a:ln/>
        </p:spPr>
        <p:txBody>
          <a:bodyPr wrap="square" lIns="0" tIns="0" rIns="0" bIns="0" rtlCol="0" anchor="t"/>
          <a:lstStyle/>
          <a:p>
            <a:pPr indent="0" marL="0">
              <a:buNone/>
            </a:pPr>
            <a:r>
              <a:rPr lang="en-US" sz="1300" dirty="0">
                <a:solidFill>
                  <a:srgbClr val="6E7683"/>
                </a:solidFill>
                <a:latin typeface="Helvetica Neue" pitchFamily="34" charset="0"/>
                <a:ea typeface="Helvetica Neue" pitchFamily="34" charset="-122"/>
                <a:cs typeface="Helvetica Neue" pitchFamily="34" charset="-120"/>
              </a:rPr>
              <a:t>Ranked on seven weighted criteria: performance, display, battery, portability, price, reliability and long-term value.</a:t>
            </a:r>
            <a:endParaRPr lang="en-US" sz="1300" dirty="0"/>
          </a:p>
        </p:txBody>
      </p:sp>
      <p:sp>
        <p:nvSpPr>
          <p:cNvPr id="6" name="Shape 4"/>
          <p:cNvSpPr/>
          <p:nvPr/>
        </p:nvSpPr>
        <p:spPr>
          <a:xfrm>
            <a:off x="804672" y="2148840"/>
            <a:ext cx="3401568" cy="3291840"/>
          </a:xfrm>
          <a:prstGeom prst="rect">
            <a:avLst/>
          </a:prstGeom>
          <a:solidFill>
            <a:srgbClr val="FFF4F0"/>
          </a:solidFill>
          <a:ln w="17780">
            <a:solidFill>
              <a:srgbClr val="FF5C39"/>
            </a:solidFill>
            <a:prstDash val="solid"/>
          </a:ln>
          <a:effectLst>
            <a:outerShdw sx="100000" sy="100000" kx="0" ky="0" algn="bl" rotWithShape="0" blurRad="114300" dist="25400" dir="8100000">
              <a:srgbClr val="000000">
                <a:alpha val="9000"/>
              </a:srgbClr>
            </a:outerShdw>
          </a:effectLst>
        </p:spPr>
      </p:sp>
      <p:sp>
        <p:nvSpPr>
          <p:cNvPr id="7" name="Shape 5"/>
          <p:cNvSpPr/>
          <p:nvPr/>
        </p:nvSpPr>
        <p:spPr>
          <a:xfrm>
            <a:off x="1005840" y="2368296"/>
            <a:ext cx="1572768" cy="292608"/>
          </a:xfrm>
          <a:prstGeom prst="roundRect">
            <a:avLst>
              <a:gd name="adj" fmla="val 50000"/>
            </a:avLst>
          </a:prstGeom>
          <a:solidFill>
            <a:srgbClr val="FF5C39"/>
          </a:solidFill>
          <a:ln w="12700">
            <a:solidFill>
              <a:srgbClr val="FF5C39"/>
            </a:solidFill>
            <a:prstDash val="solid"/>
          </a:ln>
        </p:spPr>
      </p:sp>
      <p:sp>
        <p:nvSpPr>
          <p:cNvPr id="8" name="Text 6"/>
          <p:cNvSpPr/>
          <p:nvPr/>
        </p:nvSpPr>
        <p:spPr>
          <a:xfrm>
            <a:off x="1005840" y="2368296"/>
            <a:ext cx="1572768"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BEST OVERALL</a:t>
            </a:r>
            <a:endParaRPr lang="en-US" sz="900" dirty="0"/>
          </a:p>
        </p:txBody>
      </p:sp>
      <p:sp>
        <p:nvSpPr>
          <p:cNvPr id="9" name="Text 7"/>
          <p:cNvSpPr/>
          <p:nvPr/>
        </p:nvSpPr>
        <p:spPr>
          <a:xfrm>
            <a:off x="1005840" y="2770632"/>
            <a:ext cx="2999232" cy="384048"/>
          </a:xfrm>
          <a:prstGeom prst="rect">
            <a:avLst/>
          </a:prstGeom>
          <a:noFill/>
          <a:ln/>
        </p:spPr>
        <p:txBody>
          <a:bodyPr wrap="square" lIns="0" tIns="0" rIns="0" bIns="0" rtlCol="0" anchor="ctr"/>
          <a:lstStyle/>
          <a:p>
            <a:pPr indent="0" marL="0">
              <a:buNone/>
            </a:pPr>
            <a:r>
              <a:rPr lang="en-US" sz="1800" b="1" dirty="0">
                <a:solidFill>
                  <a:srgbClr val="14181D"/>
                </a:solidFill>
                <a:latin typeface="Helvetica Neue" pitchFamily="34" charset="0"/>
                <a:ea typeface="Helvetica Neue" pitchFamily="34" charset="-122"/>
                <a:cs typeface="Helvetica Neue" pitchFamily="34" charset="-120"/>
              </a:rPr>
              <a:t>MacBook Pro 14"</a:t>
            </a:r>
            <a:endParaRPr lang="en-US" sz="1800" dirty="0"/>
          </a:p>
        </p:txBody>
      </p:sp>
      <p:sp>
        <p:nvSpPr>
          <p:cNvPr id="10" name="Text 8"/>
          <p:cNvSpPr/>
          <p:nvPr/>
        </p:nvSpPr>
        <p:spPr>
          <a:xfrm>
            <a:off x="1005840" y="3136392"/>
            <a:ext cx="2999232"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Apple M5 · 24GB · 1TB</a:t>
            </a:r>
            <a:endParaRPr lang="en-US" sz="900" dirty="0"/>
          </a:p>
        </p:txBody>
      </p:sp>
      <p:sp>
        <p:nvSpPr>
          <p:cNvPr id="11" name="Text 9"/>
          <p:cNvSpPr/>
          <p:nvPr/>
        </p:nvSpPr>
        <p:spPr>
          <a:xfrm>
            <a:off x="1005840" y="3447288"/>
            <a:ext cx="2999232" cy="457200"/>
          </a:xfrm>
          <a:prstGeom prst="rect">
            <a:avLst/>
          </a:prstGeom>
          <a:noFill/>
          <a:ln/>
        </p:spPr>
        <p:txBody>
          <a:bodyPr wrap="square" lIns="0" tIns="0" rIns="0" bIns="0" rtlCol="0" anchor="ctr"/>
          <a:lstStyle/>
          <a:p>
            <a:pPr indent="0" marL="0">
              <a:buNone/>
            </a:pPr>
            <a:r>
              <a:rPr lang="en-US" sz="2400" b="1" dirty="0">
                <a:solidFill>
                  <a:srgbClr val="FF5C39"/>
                </a:solidFill>
                <a:latin typeface="Helvetica Neue" pitchFamily="34" charset="0"/>
                <a:ea typeface="Helvetica Neue" pitchFamily="34" charset="-122"/>
                <a:cs typeface="Helvetica Neue" pitchFamily="34" charset="-120"/>
              </a:rPr>
              <a:t>$2,199</a:t>
            </a:r>
            <a:endParaRPr lang="en-US" sz="2400" dirty="0"/>
          </a:p>
        </p:txBody>
      </p:sp>
      <p:sp>
        <p:nvSpPr>
          <p:cNvPr id="12" name="Text 10"/>
          <p:cNvSpPr/>
          <p:nvPr/>
        </p:nvSpPr>
        <p:spPr>
          <a:xfrm>
            <a:off x="1024128" y="3977640"/>
            <a:ext cx="2962656" cy="1005840"/>
          </a:xfrm>
          <a:prstGeom prst="rect">
            <a:avLst/>
          </a:prstGeom>
          <a:noFill/>
          <a:ln/>
        </p:spPr>
        <p:txBody>
          <a:bodyPr wrap="square" lIns="0" tIns="0" rIns="0" bIns="0" rtlCol="0" anchor="t"/>
          <a:lstStyle/>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Actively cooled — long exports never throttle</a:t>
            </a:r>
            <a:endParaRPr lang="en-US" sz="1000" dirty="0"/>
          </a:p>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XDR display, 1,600 nits, 120Hz</a:t>
            </a:r>
            <a:endParaRPr lang="en-US" sz="1000" dirty="0"/>
          </a:p>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SD reader and HDMI built in</a:t>
            </a:r>
            <a:endParaRPr lang="en-US" sz="1000" dirty="0"/>
          </a:p>
        </p:txBody>
      </p:sp>
      <p:sp>
        <p:nvSpPr>
          <p:cNvPr id="13" name="Shape 11"/>
          <p:cNvSpPr/>
          <p:nvPr/>
        </p:nvSpPr>
        <p:spPr>
          <a:xfrm>
            <a:off x="1005840" y="5001768"/>
            <a:ext cx="2999232" cy="9144"/>
          </a:xfrm>
          <a:prstGeom prst="rect">
            <a:avLst/>
          </a:prstGeom>
          <a:solidFill>
            <a:srgbClr val="DED9D0"/>
          </a:solidFill>
          <a:ln/>
        </p:spPr>
      </p:sp>
      <p:sp>
        <p:nvSpPr>
          <p:cNvPr id="14" name="Text 12"/>
          <p:cNvSpPr/>
          <p:nvPr/>
        </p:nvSpPr>
        <p:spPr>
          <a:xfrm>
            <a:off x="1005840" y="5074920"/>
            <a:ext cx="2999232" cy="274320"/>
          </a:xfrm>
          <a:prstGeom prst="rect">
            <a:avLst/>
          </a:prstGeom>
          <a:noFill/>
          <a:ln/>
        </p:spPr>
        <p:txBody>
          <a:bodyPr wrap="square" lIns="0" tIns="0" rIns="0" bIns="0" rtlCol="0" anchor="ctr"/>
          <a:lstStyle/>
          <a:p>
            <a:pPr indent="0" marL="0">
              <a:buNone/>
            </a:pPr>
            <a:r>
              <a:rPr lang="en-US" sz="1000" dirty="0">
                <a:solidFill>
                  <a:srgbClr val="6E7683"/>
                </a:solidFill>
                <a:latin typeface="Courier New" pitchFamily="34" charset="0"/>
                <a:ea typeface="Courier New" pitchFamily="34" charset="-122"/>
                <a:cs typeface="Courier New" pitchFamily="34" charset="-120"/>
              </a:rPr>
              <a:t>FIT SCORE  </a:t>
            </a:r>
            <a:pPr indent="0" marL="0">
              <a:buNone/>
            </a:pPr>
            <a:r>
              <a:rPr lang="en-US" sz="1000" b="1" dirty="0">
                <a:solidFill>
                  <a:srgbClr val="14181D"/>
                </a:solidFill>
              </a:rPr>
              <a:t>87.6</a:t>
            </a:r>
            <a:endParaRPr lang="en-US" sz="1000" dirty="0"/>
          </a:p>
        </p:txBody>
      </p:sp>
      <p:sp>
        <p:nvSpPr>
          <p:cNvPr id="15" name="Shape 13"/>
          <p:cNvSpPr/>
          <p:nvPr/>
        </p:nvSpPr>
        <p:spPr>
          <a:xfrm>
            <a:off x="4434840" y="2148840"/>
            <a:ext cx="3401568" cy="3291840"/>
          </a:xfrm>
          <a:prstGeom prst="rect">
            <a:avLst/>
          </a:prstGeom>
          <a:solidFill>
            <a:srgbClr val="FFFFFF"/>
          </a:solidFill>
          <a:ln w="9525">
            <a:solidFill>
              <a:srgbClr val="DED9D0"/>
            </a:solidFill>
            <a:prstDash val="solid"/>
          </a:ln>
          <a:effectLst>
            <a:outerShdw sx="100000" sy="100000" kx="0" ky="0" algn="bl" rotWithShape="0" blurRad="114300" dist="25400" dir="8100000">
              <a:srgbClr val="000000">
                <a:alpha val="9000"/>
              </a:srgbClr>
            </a:outerShdw>
          </a:effectLst>
        </p:spPr>
      </p:sp>
      <p:sp>
        <p:nvSpPr>
          <p:cNvPr id="16" name="Shape 14"/>
          <p:cNvSpPr/>
          <p:nvPr/>
        </p:nvSpPr>
        <p:spPr>
          <a:xfrm>
            <a:off x="4636008" y="2368296"/>
            <a:ext cx="1572768" cy="292608"/>
          </a:xfrm>
          <a:prstGeom prst="roundRect">
            <a:avLst>
              <a:gd name="adj" fmla="val 50000"/>
            </a:avLst>
          </a:prstGeom>
          <a:solidFill>
            <a:srgbClr val="119E90"/>
          </a:solidFill>
          <a:ln w="12700">
            <a:solidFill>
              <a:srgbClr val="119E90"/>
            </a:solidFill>
            <a:prstDash val="solid"/>
          </a:ln>
        </p:spPr>
      </p:sp>
      <p:sp>
        <p:nvSpPr>
          <p:cNvPr id="17" name="Text 15"/>
          <p:cNvSpPr/>
          <p:nvPr/>
        </p:nvSpPr>
        <p:spPr>
          <a:xfrm>
            <a:off x="4636008" y="2368296"/>
            <a:ext cx="1572768"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BEST VALUE</a:t>
            </a:r>
            <a:endParaRPr lang="en-US" sz="900" dirty="0"/>
          </a:p>
        </p:txBody>
      </p:sp>
      <p:sp>
        <p:nvSpPr>
          <p:cNvPr id="18" name="Text 16"/>
          <p:cNvSpPr/>
          <p:nvPr/>
        </p:nvSpPr>
        <p:spPr>
          <a:xfrm>
            <a:off x="4636008" y="2770632"/>
            <a:ext cx="2999232" cy="384048"/>
          </a:xfrm>
          <a:prstGeom prst="rect">
            <a:avLst/>
          </a:prstGeom>
          <a:noFill/>
          <a:ln/>
        </p:spPr>
        <p:txBody>
          <a:bodyPr wrap="square" lIns="0" tIns="0" rIns="0" bIns="0" rtlCol="0" anchor="ctr"/>
          <a:lstStyle/>
          <a:p>
            <a:pPr indent="0" marL="0">
              <a:buNone/>
            </a:pPr>
            <a:r>
              <a:rPr lang="en-US" sz="1800" b="1" dirty="0">
                <a:solidFill>
                  <a:srgbClr val="14181D"/>
                </a:solidFill>
                <a:latin typeface="Helvetica Neue" pitchFamily="34" charset="0"/>
                <a:ea typeface="Helvetica Neue" pitchFamily="34" charset="-122"/>
                <a:cs typeface="Helvetica Neue" pitchFamily="34" charset="-120"/>
              </a:rPr>
              <a:t>MacBook Air 15"</a:t>
            </a:r>
            <a:endParaRPr lang="en-US" sz="1800" dirty="0"/>
          </a:p>
        </p:txBody>
      </p:sp>
      <p:sp>
        <p:nvSpPr>
          <p:cNvPr id="19" name="Text 17"/>
          <p:cNvSpPr/>
          <p:nvPr/>
        </p:nvSpPr>
        <p:spPr>
          <a:xfrm>
            <a:off x="4636008" y="3136392"/>
            <a:ext cx="2999232"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Apple M5 · 16GB · 512GB</a:t>
            </a:r>
            <a:endParaRPr lang="en-US" sz="900" dirty="0"/>
          </a:p>
        </p:txBody>
      </p:sp>
      <p:sp>
        <p:nvSpPr>
          <p:cNvPr id="20" name="Text 18"/>
          <p:cNvSpPr/>
          <p:nvPr/>
        </p:nvSpPr>
        <p:spPr>
          <a:xfrm>
            <a:off x="4636008" y="3447288"/>
            <a:ext cx="2999232" cy="457200"/>
          </a:xfrm>
          <a:prstGeom prst="rect">
            <a:avLst/>
          </a:prstGeom>
          <a:noFill/>
          <a:ln/>
        </p:spPr>
        <p:txBody>
          <a:bodyPr wrap="square" lIns="0" tIns="0" rIns="0" bIns="0" rtlCol="0" anchor="ctr"/>
          <a:lstStyle/>
          <a:p>
            <a:pPr indent="0" marL="0">
              <a:buNone/>
            </a:pPr>
            <a:r>
              <a:rPr lang="en-US" sz="2400" b="1" dirty="0">
                <a:solidFill>
                  <a:srgbClr val="119E90"/>
                </a:solidFill>
                <a:latin typeface="Helvetica Neue" pitchFamily="34" charset="0"/>
                <a:ea typeface="Helvetica Neue" pitchFamily="34" charset="-122"/>
                <a:cs typeface="Helvetica Neue" pitchFamily="34" charset="-120"/>
              </a:rPr>
              <a:t>$1,499</a:t>
            </a:r>
            <a:endParaRPr lang="en-US" sz="2400" dirty="0"/>
          </a:p>
        </p:txBody>
      </p:sp>
      <p:sp>
        <p:nvSpPr>
          <p:cNvPr id="21" name="Text 19"/>
          <p:cNvSpPr/>
          <p:nvPr/>
        </p:nvSpPr>
        <p:spPr>
          <a:xfrm>
            <a:off x="4654296" y="3977640"/>
            <a:ext cx="2962656" cy="1005840"/>
          </a:xfrm>
          <a:prstGeom prst="rect">
            <a:avLst/>
          </a:prstGeom>
          <a:noFill/>
          <a:ln/>
        </p:spPr>
        <p:txBody>
          <a:bodyPr wrap="square" lIns="0" tIns="0" rIns="0" bIns="0" rtlCol="0" anchor="t"/>
          <a:lstStyle/>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Identical for Figma and Adobe stills</a:t>
            </a:r>
            <a:endParaRPr lang="en-US" sz="1000" dirty="0"/>
          </a:p>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~17 hours real battery, silent</a:t>
            </a:r>
            <a:endParaRPr lang="en-US" sz="1000" dirty="0"/>
          </a:p>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Best resale of any laptop here</a:t>
            </a:r>
            <a:endParaRPr lang="en-US" sz="1000" dirty="0"/>
          </a:p>
        </p:txBody>
      </p:sp>
      <p:sp>
        <p:nvSpPr>
          <p:cNvPr id="22" name="Shape 20"/>
          <p:cNvSpPr/>
          <p:nvPr/>
        </p:nvSpPr>
        <p:spPr>
          <a:xfrm>
            <a:off x="4636008" y="5001768"/>
            <a:ext cx="2999232" cy="9144"/>
          </a:xfrm>
          <a:prstGeom prst="rect">
            <a:avLst/>
          </a:prstGeom>
          <a:solidFill>
            <a:srgbClr val="DED9D0"/>
          </a:solidFill>
          <a:ln/>
        </p:spPr>
      </p:sp>
      <p:sp>
        <p:nvSpPr>
          <p:cNvPr id="23" name="Text 21"/>
          <p:cNvSpPr/>
          <p:nvPr/>
        </p:nvSpPr>
        <p:spPr>
          <a:xfrm>
            <a:off x="4636008" y="5074920"/>
            <a:ext cx="2999232" cy="274320"/>
          </a:xfrm>
          <a:prstGeom prst="rect">
            <a:avLst/>
          </a:prstGeom>
          <a:noFill/>
          <a:ln/>
        </p:spPr>
        <p:txBody>
          <a:bodyPr wrap="square" lIns="0" tIns="0" rIns="0" bIns="0" rtlCol="0" anchor="ctr"/>
          <a:lstStyle/>
          <a:p>
            <a:pPr indent="0" marL="0">
              <a:buNone/>
            </a:pPr>
            <a:r>
              <a:rPr lang="en-US" sz="1000" dirty="0">
                <a:solidFill>
                  <a:srgbClr val="6E7683"/>
                </a:solidFill>
                <a:latin typeface="Courier New" pitchFamily="34" charset="0"/>
                <a:ea typeface="Courier New" pitchFamily="34" charset="-122"/>
                <a:cs typeface="Courier New" pitchFamily="34" charset="-120"/>
              </a:rPr>
              <a:t>FIT SCORE  </a:t>
            </a:r>
            <a:pPr indent="0" marL="0">
              <a:buNone/>
            </a:pPr>
            <a:r>
              <a:rPr lang="en-US" sz="1000" b="1" dirty="0">
                <a:solidFill>
                  <a:srgbClr val="14181D"/>
                </a:solidFill>
              </a:rPr>
              <a:t>87.6</a:t>
            </a:r>
            <a:endParaRPr lang="en-US" sz="1000" dirty="0"/>
          </a:p>
        </p:txBody>
      </p:sp>
      <p:sp>
        <p:nvSpPr>
          <p:cNvPr id="24" name="Shape 22"/>
          <p:cNvSpPr/>
          <p:nvPr/>
        </p:nvSpPr>
        <p:spPr>
          <a:xfrm>
            <a:off x="8065008" y="2148840"/>
            <a:ext cx="3401568" cy="3291840"/>
          </a:xfrm>
          <a:prstGeom prst="rect">
            <a:avLst/>
          </a:prstGeom>
          <a:solidFill>
            <a:srgbClr val="FFFFFF"/>
          </a:solidFill>
          <a:ln w="9525">
            <a:solidFill>
              <a:srgbClr val="DED9D0"/>
            </a:solidFill>
            <a:prstDash val="solid"/>
          </a:ln>
          <a:effectLst>
            <a:outerShdw sx="100000" sy="100000" kx="0" ky="0" algn="bl" rotWithShape="0" blurRad="114300" dist="25400" dir="8100000">
              <a:srgbClr val="000000">
                <a:alpha val="9000"/>
              </a:srgbClr>
            </a:outerShdw>
          </a:effectLst>
        </p:spPr>
      </p:sp>
      <p:sp>
        <p:nvSpPr>
          <p:cNvPr id="25" name="Shape 23"/>
          <p:cNvSpPr/>
          <p:nvPr/>
        </p:nvSpPr>
        <p:spPr>
          <a:xfrm>
            <a:off x="8266176" y="2368296"/>
            <a:ext cx="1572768" cy="292608"/>
          </a:xfrm>
          <a:prstGeom prst="roundRect">
            <a:avLst>
              <a:gd name="adj" fmla="val 50000"/>
            </a:avLst>
          </a:prstGeom>
          <a:solidFill>
            <a:srgbClr val="C98A0E"/>
          </a:solidFill>
          <a:ln w="12700">
            <a:solidFill>
              <a:srgbClr val="C98A0E"/>
            </a:solidFill>
            <a:prstDash val="solid"/>
          </a:ln>
        </p:spPr>
      </p:sp>
      <p:sp>
        <p:nvSpPr>
          <p:cNvPr id="26" name="Text 24"/>
          <p:cNvSpPr/>
          <p:nvPr/>
        </p:nvSpPr>
        <p:spPr>
          <a:xfrm>
            <a:off x="8266176" y="2368296"/>
            <a:ext cx="1572768"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BEST FOR GPU WORK</a:t>
            </a:r>
            <a:endParaRPr lang="en-US" sz="900" dirty="0"/>
          </a:p>
        </p:txBody>
      </p:sp>
      <p:sp>
        <p:nvSpPr>
          <p:cNvPr id="27" name="Text 25"/>
          <p:cNvSpPr/>
          <p:nvPr/>
        </p:nvSpPr>
        <p:spPr>
          <a:xfrm>
            <a:off x="8266176" y="2770632"/>
            <a:ext cx="2999232" cy="384048"/>
          </a:xfrm>
          <a:prstGeom prst="rect">
            <a:avLst/>
          </a:prstGeom>
          <a:noFill/>
          <a:ln/>
        </p:spPr>
        <p:txBody>
          <a:bodyPr wrap="square" lIns="0" tIns="0" rIns="0" bIns="0" rtlCol="0" anchor="ctr"/>
          <a:lstStyle/>
          <a:p>
            <a:pPr indent="0" marL="0">
              <a:buNone/>
            </a:pPr>
            <a:r>
              <a:rPr lang="en-US" sz="1800" b="1" dirty="0">
                <a:solidFill>
                  <a:srgbClr val="14181D"/>
                </a:solidFill>
                <a:latin typeface="Helvetica Neue" pitchFamily="34" charset="0"/>
                <a:ea typeface="Helvetica Neue" pitchFamily="34" charset="-122"/>
                <a:cs typeface="Helvetica Neue" pitchFamily="34" charset="-120"/>
              </a:rPr>
              <a:t>ASUS ProArt P16</a:t>
            </a:r>
            <a:endParaRPr lang="en-US" sz="1800" dirty="0"/>
          </a:p>
        </p:txBody>
      </p:sp>
      <p:sp>
        <p:nvSpPr>
          <p:cNvPr id="28" name="Text 26"/>
          <p:cNvSpPr/>
          <p:nvPr/>
        </p:nvSpPr>
        <p:spPr>
          <a:xfrm>
            <a:off x="8266176" y="3136392"/>
            <a:ext cx="2999232"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Ryzen AI 9 · RTX · 32GB</a:t>
            </a:r>
            <a:endParaRPr lang="en-US" sz="900" dirty="0"/>
          </a:p>
        </p:txBody>
      </p:sp>
      <p:sp>
        <p:nvSpPr>
          <p:cNvPr id="29" name="Text 27"/>
          <p:cNvSpPr/>
          <p:nvPr/>
        </p:nvSpPr>
        <p:spPr>
          <a:xfrm>
            <a:off x="8266176" y="3447288"/>
            <a:ext cx="2999232" cy="457200"/>
          </a:xfrm>
          <a:prstGeom prst="rect">
            <a:avLst/>
          </a:prstGeom>
          <a:noFill/>
          <a:ln/>
        </p:spPr>
        <p:txBody>
          <a:bodyPr wrap="square" lIns="0" tIns="0" rIns="0" bIns="0" rtlCol="0" anchor="ctr"/>
          <a:lstStyle/>
          <a:p>
            <a:pPr indent="0" marL="0">
              <a:buNone/>
            </a:pPr>
            <a:r>
              <a:rPr lang="en-US" sz="2400" b="1" dirty="0">
                <a:solidFill>
                  <a:srgbClr val="C98A0E"/>
                </a:solidFill>
                <a:latin typeface="Helvetica Neue" pitchFamily="34" charset="0"/>
                <a:ea typeface="Helvetica Neue" pitchFamily="34" charset="-122"/>
                <a:cs typeface="Helvetica Neue" pitchFamily="34" charset="-120"/>
              </a:rPr>
              <a:t>from $1,699</a:t>
            </a:r>
            <a:endParaRPr lang="en-US" sz="2400" dirty="0"/>
          </a:p>
        </p:txBody>
      </p:sp>
      <p:sp>
        <p:nvSpPr>
          <p:cNvPr id="30" name="Text 28"/>
          <p:cNvSpPr/>
          <p:nvPr/>
        </p:nvSpPr>
        <p:spPr>
          <a:xfrm>
            <a:off x="8284464" y="3977640"/>
            <a:ext cx="2962656" cy="1005840"/>
          </a:xfrm>
          <a:prstGeom prst="rect">
            <a:avLst/>
          </a:prstGeom>
          <a:noFill/>
          <a:ln/>
        </p:spPr>
        <p:txBody>
          <a:bodyPr wrap="square" lIns="0" tIns="0" rIns="0" bIns="0" rtlCol="0" anchor="t"/>
          <a:lstStyle/>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Discrete NVIDIA GPU, real CUDA</a:t>
            </a:r>
            <a:endParaRPr lang="en-US" sz="1000" dirty="0"/>
          </a:p>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4K tandem OLED touch, 100% DCI-P3</a:t>
            </a:r>
            <a:endParaRPr lang="en-US" sz="1000" dirty="0"/>
          </a:p>
          <a:p>
            <a:pPr marL="342900" indent="-342900">
              <a:spcAft>
                <a:spcPts val="500"/>
              </a:spcAft>
              <a:buSzPct val="100000"/>
              <a:buChar char="•"/>
            </a:pPr>
            <a:r>
              <a:rPr lang="en-US" sz="1000" dirty="0">
                <a:solidFill>
                  <a:srgbClr val="6E7683"/>
                </a:solidFill>
                <a:latin typeface="Helvetica Neue" pitchFamily="34" charset="0"/>
                <a:ea typeface="Helvetica Neue" pitchFamily="34" charset="-122"/>
                <a:cs typeface="Helvetica Neue" pitchFamily="34" charset="-120"/>
              </a:rPr>
              <a:t>Battery drops to 4–5h under load</a:t>
            </a:r>
            <a:endParaRPr lang="en-US" sz="1000" dirty="0"/>
          </a:p>
        </p:txBody>
      </p:sp>
      <p:sp>
        <p:nvSpPr>
          <p:cNvPr id="31" name="Shape 29"/>
          <p:cNvSpPr/>
          <p:nvPr/>
        </p:nvSpPr>
        <p:spPr>
          <a:xfrm>
            <a:off x="8266176" y="5001768"/>
            <a:ext cx="2999232" cy="9144"/>
          </a:xfrm>
          <a:prstGeom prst="rect">
            <a:avLst/>
          </a:prstGeom>
          <a:solidFill>
            <a:srgbClr val="DED9D0"/>
          </a:solidFill>
          <a:ln/>
        </p:spPr>
      </p:sp>
      <p:sp>
        <p:nvSpPr>
          <p:cNvPr id="32" name="Text 30"/>
          <p:cNvSpPr/>
          <p:nvPr/>
        </p:nvSpPr>
        <p:spPr>
          <a:xfrm>
            <a:off x="8266176" y="5074920"/>
            <a:ext cx="2999232" cy="274320"/>
          </a:xfrm>
          <a:prstGeom prst="rect">
            <a:avLst/>
          </a:prstGeom>
          <a:noFill/>
          <a:ln/>
        </p:spPr>
        <p:txBody>
          <a:bodyPr wrap="square" lIns="0" tIns="0" rIns="0" bIns="0" rtlCol="0" anchor="ctr"/>
          <a:lstStyle/>
          <a:p>
            <a:pPr indent="0" marL="0">
              <a:buNone/>
            </a:pPr>
            <a:r>
              <a:rPr lang="en-US" sz="1000" dirty="0">
                <a:solidFill>
                  <a:srgbClr val="6E7683"/>
                </a:solidFill>
                <a:latin typeface="Courier New" pitchFamily="34" charset="0"/>
                <a:ea typeface="Courier New" pitchFamily="34" charset="-122"/>
                <a:cs typeface="Courier New" pitchFamily="34" charset="-120"/>
              </a:rPr>
              <a:t>FIT SCORE  </a:t>
            </a:r>
            <a:pPr indent="0" marL="0">
              <a:buNone/>
            </a:pPr>
            <a:r>
              <a:rPr lang="en-US" sz="1000" b="1" dirty="0">
                <a:solidFill>
                  <a:srgbClr val="14181D"/>
                </a:solidFill>
              </a:rPr>
              <a:t>76.5</a:t>
            </a:r>
            <a:endParaRPr lang="en-US" sz="1000" dirty="0"/>
          </a:p>
        </p:txBody>
      </p:sp>
      <p:sp>
        <p:nvSpPr>
          <p:cNvPr id="33" name="Shape 31"/>
          <p:cNvSpPr/>
          <p:nvPr/>
        </p:nvSpPr>
        <p:spPr>
          <a:xfrm>
            <a:off x="804672" y="5504688"/>
            <a:ext cx="10607040" cy="694944"/>
          </a:xfrm>
          <a:prstGeom prst="rect">
            <a:avLst/>
          </a:prstGeom>
          <a:solidFill>
            <a:srgbClr val="FFFFFF"/>
          </a:solidFill>
          <a:ln w="9525">
            <a:solidFill>
              <a:srgbClr val="DED9D0"/>
            </a:solidFill>
            <a:prstDash val="solid"/>
          </a:ln>
        </p:spPr>
      </p:sp>
      <p:sp>
        <p:nvSpPr>
          <p:cNvPr id="34" name="Shape 32"/>
          <p:cNvSpPr/>
          <p:nvPr/>
        </p:nvSpPr>
        <p:spPr>
          <a:xfrm>
            <a:off x="804672" y="5504688"/>
            <a:ext cx="45720" cy="694944"/>
          </a:xfrm>
          <a:prstGeom prst="rect">
            <a:avLst/>
          </a:prstGeom>
          <a:solidFill>
            <a:srgbClr val="119E90"/>
          </a:solidFill>
          <a:ln/>
        </p:spPr>
      </p:sp>
      <p:sp>
        <p:nvSpPr>
          <p:cNvPr id="35" name="Text 33"/>
          <p:cNvSpPr/>
          <p:nvPr/>
        </p:nvSpPr>
        <p:spPr>
          <a:xfrm>
            <a:off x="1024128" y="5586984"/>
            <a:ext cx="10149840" cy="201168"/>
          </a:xfrm>
          <a:prstGeom prst="rect">
            <a:avLst/>
          </a:prstGeom>
          <a:noFill/>
          <a:ln/>
        </p:spPr>
        <p:txBody>
          <a:bodyPr wrap="square" lIns="0" tIns="0" rIns="0" bIns="0" rtlCol="0" anchor="ctr"/>
          <a:lstStyle/>
          <a:p>
            <a:pPr indent="0" marL="0">
              <a:buNone/>
            </a:pPr>
            <a:r>
              <a:rPr lang="en-US" sz="850" spc="180" kern="0" dirty="0">
                <a:solidFill>
                  <a:srgbClr val="119E90"/>
                </a:solidFill>
                <a:latin typeface="Courier New" pitchFamily="34" charset="0"/>
                <a:ea typeface="Courier New" pitchFamily="34" charset="-122"/>
                <a:cs typeface="Courier New" pitchFamily="34" charset="-120"/>
              </a:rPr>
              <a:t>A GENUINE TIE</a:t>
            </a:r>
            <a:endParaRPr lang="en-US" sz="850" dirty="0"/>
          </a:p>
        </p:txBody>
      </p:sp>
      <p:sp>
        <p:nvSpPr>
          <p:cNvPr id="36" name="Text 34"/>
          <p:cNvSpPr/>
          <p:nvPr/>
        </p:nvSpPr>
        <p:spPr>
          <a:xfrm>
            <a:off x="1024128" y="5788152"/>
            <a:ext cx="10149840" cy="329184"/>
          </a:xfrm>
          <a:prstGeom prst="rect">
            <a:avLst/>
          </a:prstGeom>
          <a:noFill/>
          <a:ln/>
        </p:spPr>
        <p:txBody>
          <a:bodyPr wrap="square" lIns="0" tIns="0" rIns="0" bIns="0" rtlCol="0" anchor="t"/>
          <a:lstStyle/>
          <a:p>
            <a:pPr indent="0" marL="0">
              <a:buNone/>
            </a:pPr>
            <a:r>
              <a:rPr lang="en-US" sz="1100" dirty="0">
                <a:solidFill>
                  <a:srgbClr val="14181D"/>
                </a:solidFill>
                <a:latin typeface="Helvetica Neue" pitchFamily="34" charset="0"/>
                <a:ea typeface="Helvetica Neue" pitchFamily="34" charset="-122"/>
                <a:cs typeface="Helvetica Neue" pitchFamily="34" charset="-120"/>
              </a:rPr>
              <a:t>The Pro and the Air score identically. That is not rounding — the Pro's lead in cooling and display is exactly cancelled by the Air's lead in battery, portability, price and resale. The tiebreaker is one question: how often do you export video?</a:t>
            </a:r>
            <a:endParaRPr lang="en-US" sz="1100" dirty="0"/>
          </a:p>
        </p:txBody>
      </p:sp>
      <p:sp>
        <p:nvSpPr>
          <p:cNvPr id="37" name="Shape 35"/>
          <p:cNvSpPr/>
          <p:nvPr/>
        </p:nvSpPr>
        <p:spPr>
          <a:xfrm>
            <a:off x="566928" y="6199632"/>
            <a:ext cx="11064240" cy="10973"/>
          </a:xfrm>
          <a:prstGeom prst="rect">
            <a:avLst/>
          </a:prstGeom>
          <a:solidFill>
            <a:srgbClr val="DED9D0"/>
          </a:solidFill>
          <a:ln/>
        </p:spPr>
      </p:sp>
      <p:sp>
        <p:nvSpPr>
          <p:cNvPr id="38" name="Text 36"/>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Shortlist</a:t>
            </a:r>
            <a:endParaRPr lang="en-US" sz="900" dirty="0"/>
          </a:p>
        </p:txBody>
      </p:sp>
      <p:sp>
        <p:nvSpPr>
          <p:cNvPr id="39" name="Text 37"/>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04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03 · HEAD TO HEAD</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The three finalists, side by side</a:t>
            </a:r>
            <a:endParaRPr lang="en-US" sz="31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804672" y="1600200"/>
          <a:ext cx="10607040" cy="914400"/>
        </p:xfrm>
        <a:graphic>
          <a:graphicData uri="http://schemas.openxmlformats.org/drawingml/2006/table">
            <a:tbl>
              <a:tblPr/>
              <a:tblGrid>
                <a:gridCol w="2377440"/>
                <a:gridCol w="2743200"/>
                <a:gridCol w="2743200"/>
                <a:gridCol w="2743200"/>
              </a:tblGrid>
              <a:tr h="420624">
                <a:tc>
                  <a:txBody>
                    <a:bodyPr/>
                    <a:lstStyle/>
                    <a:p>
                      <a:pPr algn="ctr" indent="0" marL="0">
                        <a:buNone/>
                      </a:pPr>
                      <a:endParaRPr lang="en-US" sz="105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14181D"/>
                    </a:solidFill>
                  </a:tcPr>
                </a:tc>
                <a:tc>
                  <a:txBody>
                    <a:bodyPr/>
                    <a:lstStyle/>
                    <a:p>
                      <a:pPr algn="ctr" indent="0" marL="0">
                        <a:buNone/>
                      </a:pPr>
                      <a:r>
                        <a:rPr lang="en-US" sz="1050" b="1" dirty="0">
                          <a:solidFill>
                            <a:srgbClr val="FFFFFF"/>
                          </a:solidFill>
                          <a:latin typeface="Helvetica Neue" pitchFamily="34" charset="0"/>
                          <a:ea typeface="Helvetica Neue" pitchFamily="34" charset="-122"/>
                          <a:cs typeface="Helvetica Neue" pitchFamily="34" charset="-120"/>
                        </a:rPr>
                        <a:t>MacBook Pro 14" M5</a:t>
                      </a:r>
                      <a:endParaRPr lang="en-US" sz="105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14181D"/>
                    </a:solidFill>
                  </a:tcPr>
                </a:tc>
                <a:tc>
                  <a:txBody>
                    <a:bodyPr/>
                    <a:lstStyle/>
                    <a:p>
                      <a:pPr algn="ctr" indent="0" marL="0">
                        <a:buNone/>
                      </a:pPr>
                      <a:r>
                        <a:rPr lang="en-US" sz="1050" b="1" dirty="0">
                          <a:solidFill>
                            <a:srgbClr val="FFFFFF"/>
                          </a:solidFill>
                          <a:latin typeface="Helvetica Neue" pitchFamily="34" charset="0"/>
                          <a:ea typeface="Helvetica Neue" pitchFamily="34" charset="-122"/>
                          <a:cs typeface="Helvetica Neue" pitchFamily="34" charset="-120"/>
                        </a:rPr>
                        <a:t>MacBook Air 15" M5</a:t>
                      </a:r>
                      <a:endParaRPr lang="en-US" sz="105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14181D"/>
                    </a:solidFill>
                  </a:tcPr>
                </a:tc>
                <a:tc>
                  <a:txBody>
                    <a:bodyPr/>
                    <a:lstStyle/>
                    <a:p>
                      <a:pPr algn="ctr" indent="0" marL="0">
                        <a:buNone/>
                      </a:pPr>
                      <a:r>
                        <a:rPr lang="en-US" sz="1050" b="1" dirty="0">
                          <a:solidFill>
                            <a:srgbClr val="FFFFFF"/>
                          </a:solidFill>
                          <a:latin typeface="Helvetica Neue" pitchFamily="34" charset="0"/>
                          <a:ea typeface="Helvetica Neue" pitchFamily="34" charset="-122"/>
                          <a:cs typeface="Helvetica Neue" pitchFamily="34" charset="-120"/>
                        </a:rPr>
                        <a:t>ASUS ProArt P16</a:t>
                      </a:r>
                      <a:endParaRPr lang="en-US" sz="105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14181D"/>
                    </a:solidFill>
                  </a:tcPr>
                </a:tc>
              </a:tr>
              <a:tr h="420624">
                <a:tc>
                  <a:txBody>
                    <a:bodyPr/>
                    <a:lstStyle/>
                    <a:p>
                      <a:pPr indent="0" marL="0">
                        <a:buNone/>
                      </a:pPr>
                      <a:r>
                        <a:rPr lang="en-US" sz="1000" b="1" dirty="0">
                          <a:solidFill>
                            <a:srgbClr val="14181D"/>
                          </a:solidFill>
                          <a:latin typeface="Helvetica Neue" pitchFamily="34" charset="0"/>
                          <a:ea typeface="Helvetica Neue" pitchFamily="34" charset="-122"/>
                          <a:cs typeface="Helvetica Neue" pitchFamily="34" charset="-120"/>
                        </a:rPr>
                        <a:t>Price as specced</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FF5C39"/>
                          </a:solidFill>
                          <a:latin typeface="Helvetica Neue" pitchFamily="34" charset="0"/>
                          <a:ea typeface="Helvetica Neue" pitchFamily="34" charset="-122"/>
                          <a:cs typeface="Helvetica Neue" pitchFamily="34" charset="-120"/>
                        </a:rPr>
                        <a:t>$2,199</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119E90"/>
                          </a:solidFill>
                          <a:latin typeface="Helvetica Neue" pitchFamily="34" charset="0"/>
                          <a:ea typeface="Helvetica Neue" pitchFamily="34" charset="-122"/>
                          <a:cs typeface="Helvetica Neue" pitchFamily="34" charset="-120"/>
                        </a:rPr>
                        <a:t>$1,499</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C98A0E"/>
                          </a:solidFill>
                          <a:latin typeface="Helvetica Neue" pitchFamily="34" charset="0"/>
                          <a:ea typeface="Helvetica Neue" pitchFamily="34" charset="-122"/>
                          <a:cs typeface="Helvetica Neue" pitchFamily="34" charset="-120"/>
                        </a:rPr>
                        <a:t>$1,699+</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r>
              <a:tr h="420624">
                <a:tc>
                  <a:txBody>
                    <a:bodyPr/>
                    <a:lstStyle/>
                    <a:p>
                      <a:pPr indent="0" marL="0">
                        <a:buNone/>
                      </a:pPr>
                      <a:r>
                        <a:rPr lang="en-US" sz="1000" b="1" dirty="0">
                          <a:solidFill>
                            <a:srgbClr val="14181D"/>
                          </a:solidFill>
                          <a:latin typeface="Helvetica Neue" pitchFamily="34" charset="0"/>
                          <a:ea typeface="Helvetica Neue" pitchFamily="34" charset="-122"/>
                          <a:cs typeface="Helvetica Neue" pitchFamily="34" charset="-120"/>
                        </a:rPr>
                        <a:t>Display</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E7683"/>
                          </a:solidFill>
                          <a:latin typeface="Helvetica Neue" pitchFamily="34" charset="0"/>
                          <a:ea typeface="Helvetica Neue" pitchFamily="34" charset="-122"/>
                          <a:cs typeface="Helvetica Neue" pitchFamily="34" charset="-120"/>
                        </a:rPr>
                        <a:t>XDR mini-LED, 1,600 nits, 120Hz</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E7683"/>
                          </a:solidFill>
                          <a:latin typeface="Helvetica Neue" pitchFamily="34" charset="0"/>
                          <a:ea typeface="Helvetica Neue" pitchFamily="34" charset="-122"/>
                          <a:cs typeface="Helvetica Neue" pitchFamily="34" charset="-120"/>
                        </a:rPr>
                        <a:t>Retina, 500 nits, 60Hz</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E7683"/>
                          </a:solidFill>
                          <a:latin typeface="Helvetica Neue" pitchFamily="34" charset="0"/>
                          <a:ea typeface="Helvetica Neue" pitchFamily="34" charset="-122"/>
                          <a:cs typeface="Helvetica Neue" pitchFamily="34" charset="-120"/>
                        </a:rPr>
                        <a:t>4K tandem OLED, 120Hz, touch</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r>
              <a:tr h="420624">
                <a:tc>
                  <a:txBody>
                    <a:bodyPr/>
                    <a:lstStyle/>
                    <a:p>
                      <a:pPr indent="0" marL="0">
                        <a:buNone/>
                      </a:pPr>
                      <a:r>
                        <a:rPr lang="en-US" sz="1000" b="1" dirty="0">
                          <a:solidFill>
                            <a:srgbClr val="14181D"/>
                          </a:solidFill>
                          <a:latin typeface="Helvetica Neue" pitchFamily="34" charset="0"/>
                          <a:ea typeface="Helvetica Neue" pitchFamily="34" charset="-122"/>
                          <a:cs typeface="Helvetica Neue" pitchFamily="34" charset="-120"/>
                        </a:rPr>
                        <a:t>Sustained performance</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FA317"/>
                          </a:solidFill>
                          <a:latin typeface="Helvetica Neue" pitchFamily="34" charset="0"/>
                          <a:ea typeface="Helvetica Neue" pitchFamily="34" charset="-122"/>
                          <a:cs typeface="Helvetica Neue" pitchFamily="34" charset="-120"/>
                        </a:rPr>
                        <a:t>Actively cooled — no throttle</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C98A0E"/>
                          </a:solidFill>
                          <a:latin typeface="Helvetica Neue" pitchFamily="34" charset="0"/>
                          <a:ea typeface="Helvetica Neue" pitchFamily="34" charset="-122"/>
                          <a:cs typeface="Helvetica Neue" pitchFamily="34" charset="-120"/>
                        </a:rPr>
                        <a:t>Fanless — throttles past ~10 min</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FA317"/>
                          </a:solidFill>
                          <a:latin typeface="Helvetica Neue" pitchFamily="34" charset="0"/>
                          <a:ea typeface="Helvetica Neue" pitchFamily="34" charset="-122"/>
                          <a:cs typeface="Helvetica Neue" pitchFamily="34" charset="-120"/>
                        </a:rPr>
                        <a:t>Strongest, but only on mains</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r>
              <a:tr h="420624">
                <a:tc>
                  <a:txBody>
                    <a:bodyPr/>
                    <a:lstStyle/>
                    <a:p>
                      <a:pPr indent="0" marL="0">
                        <a:buNone/>
                      </a:pPr>
                      <a:r>
                        <a:rPr lang="en-US" sz="1000" b="1" dirty="0">
                          <a:solidFill>
                            <a:srgbClr val="14181D"/>
                          </a:solidFill>
                          <a:latin typeface="Helvetica Neue" pitchFamily="34" charset="0"/>
                          <a:ea typeface="Helvetica Neue" pitchFamily="34" charset="-122"/>
                          <a:cs typeface="Helvetica Neue" pitchFamily="34" charset="-120"/>
                        </a:rPr>
                        <a:t>Real battery life</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E7683"/>
                          </a:solidFill>
                          <a:latin typeface="Helvetica Neue" pitchFamily="34" charset="0"/>
                          <a:ea typeface="Helvetica Neue" pitchFamily="34" charset="-122"/>
                          <a:cs typeface="Helvetica Neue" pitchFamily="34" charset="-120"/>
                        </a:rPr>
                        <a:t>~14 h mixed</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FA317"/>
                          </a:solidFill>
                          <a:latin typeface="Helvetica Neue" pitchFamily="34" charset="0"/>
                          <a:ea typeface="Helvetica Neue" pitchFamily="34" charset="-122"/>
                          <a:cs typeface="Helvetica Neue" pitchFamily="34" charset="-120"/>
                        </a:rPr>
                        <a:t>~17 h mixed</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D1483C"/>
                          </a:solidFill>
                          <a:latin typeface="Helvetica Neue" pitchFamily="34" charset="0"/>
                          <a:ea typeface="Helvetica Neue" pitchFamily="34" charset="-122"/>
                          <a:cs typeface="Helvetica Neue" pitchFamily="34" charset="-120"/>
                        </a:rPr>
                        <a:t>4–5 h under load</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r>
              <a:tr h="420624">
                <a:tc>
                  <a:txBody>
                    <a:bodyPr/>
                    <a:lstStyle/>
                    <a:p>
                      <a:pPr indent="0" marL="0">
                        <a:buNone/>
                      </a:pPr>
                      <a:r>
                        <a:rPr lang="en-US" sz="1000" b="1" dirty="0">
                          <a:solidFill>
                            <a:srgbClr val="14181D"/>
                          </a:solidFill>
                          <a:latin typeface="Helvetica Neue" pitchFamily="34" charset="0"/>
                          <a:ea typeface="Helvetica Neue" pitchFamily="34" charset="-122"/>
                          <a:cs typeface="Helvetica Neue" pitchFamily="34" charset="-120"/>
                        </a:rPr>
                        <a:t>Weight + charger</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E7683"/>
                          </a:solidFill>
                          <a:latin typeface="Helvetica Neue" pitchFamily="34" charset="0"/>
                          <a:ea typeface="Helvetica Neue" pitchFamily="34" charset="-122"/>
                          <a:cs typeface="Helvetica Neue" pitchFamily="34" charset="-120"/>
                        </a:rPr>
                        <a:t>1.55 kg · 96W</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FA317"/>
                          </a:solidFill>
                          <a:latin typeface="Helvetica Neue" pitchFamily="34" charset="0"/>
                          <a:ea typeface="Helvetica Neue" pitchFamily="34" charset="-122"/>
                          <a:cs typeface="Helvetica Neue" pitchFamily="34" charset="-120"/>
                        </a:rPr>
                        <a:t>1.51 kg · 35W</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D1483C"/>
                          </a:solidFill>
                          <a:latin typeface="Helvetica Neue" pitchFamily="34" charset="0"/>
                          <a:ea typeface="Helvetica Neue" pitchFamily="34" charset="-122"/>
                          <a:cs typeface="Helvetica Neue" pitchFamily="34" charset="-120"/>
                        </a:rPr>
                        <a:t>2.10 kg · 240W brick</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r>
              <a:tr h="420624">
                <a:tc>
                  <a:txBody>
                    <a:bodyPr/>
                    <a:lstStyle/>
                    <a:p>
                      <a:pPr indent="0" marL="0">
                        <a:buNone/>
                      </a:pPr>
                      <a:r>
                        <a:rPr lang="en-US" sz="1000" b="1" dirty="0">
                          <a:solidFill>
                            <a:srgbClr val="14181D"/>
                          </a:solidFill>
                          <a:latin typeface="Helvetica Neue" pitchFamily="34" charset="0"/>
                          <a:ea typeface="Helvetica Neue" pitchFamily="34" charset="-122"/>
                          <a:cs typeface="Helvetica Neue" pitchFamily="34" charset="-120"/>
                        </a:rPr>
                        <a:t>x86 plugin support</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E7683"/>
                          </a:solidFill>
                          <a:latin typeface="Helvetica Neue" pitchFamily="34" charset="0"/>
                          <a:ea typeface="Helvetica Neue" pitchFamily="34" charset="-122"/>
                          <a:cs typeface="Helvetica Neue" pitchFamily="34" charset="-120"/>
                        </a:rPr>
                        <a:t>N/A — native Apple Silicon</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E7683"/>
                          </a:solidFill>
                          <a:latin typeface="Helvetica Neue" pitchFamily="34" charset="0"/>
                          <a:ea typeface="Helvetica Neue" pitchFamily="34" charset="-122"/>
                          <a:cs typeface="Helvetica Neue" pitchFamily="34" charset="-120"/>
                        </a:rPr>
                        <a:t>N/A — native Apple Silicon</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FA317"/>
                          </a:solidFill>
                          <a:latin typeface="Helvetica Neue" pitchFamily="34" charset="0"/>
                          <a:ea typeface="Helvetica Neue" pitchFamily="34" charset="-122"/>
                          <a:cs typeface="Helvetica Neue" pitchFamily="34" charset="-120"/>
                        </a:rPr>
                        <a:t>Full x86 compatibility</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r>
              <a:tr h="420624">
                <a:tc>
                  <a:txBody>
                    <a:bodyPr/>
                    <a:lstStyle/>
                    <a:p>
                      <a:pPr indent="0" marL="0">
                        <a:buNone/>
                      </a:pPr>
                      <a:r>
                        <a:rPr lang="en-US" sz="1000" b="1" dirty="0">
                          <a:solidFill>
                            <a:srgbClr val="14181D"/>
                          </a:solidFill>
                          <a:latin typeface="Helvetica Neue" pitchFamily="34" charset="0"/>
                          <a:ea typeface="Helvetica Neue" pitchFamily="34" charset="-122"/>
                          <a:cs typeface="Helvetica Neue" pitchFamily="34" charset="-120"/>
                        </a:rPr>
                        <a:t>Resale after 3 years</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E7683"/>
                          </a:solidFill>
                          <a:latin typeface="Helvetica Neue" pitchFamily="34" charset="0"/>
                          <a:ea typeface="Helvetica Neue" pitchFamily="34" charset="-122"/>
                          <a:cs typeface="Helvetica Neue" pitchFamily="34" charset="-120"/>
                        </a:rPr>
                        <a:t>49%</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FA317"/>
                          </a:solidFill>
                          <a:latin typeface="Helvetica Neue" pitchFamily="34" charset="0"/>
                          <a:ea typeface="Helvetica Neue" pitchFamily="34" charset="-122"/>
                          <a:cs typeface="Helvetica Neue" pitchFamily="34" charset="-120"/>
                        </a:rPr>
                        <a:t>64%</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D1483C"/>
                          </a:solidFill>
                          <a:latin typeface="Helvetica Neue" pitchFamily="34" charset="0"/>
                          <a:ea typeface="Helvetica Neue" pitchFamily="34" charset="-122"/>
                          <a:cs typeface="Helvetica Neue" pitchFamily="34" charset="-120"/>
                        </a:rPr>
                        <a:t>35%</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r>
              <a:tr h="420624">
                <a:tc>
                  <a:txBody>
                    <a:bodyPr/>
                    <a:lstStyle/>
                    <a:p>
                      <a:pPr indent="0" marL="0">
                        <a:buNone/>
                      </a:pPr>
                      <a:r>
                        <a:rPr lang="en-US" sz="1000" b="1" dirty="0">
                          <a:solidFill>
                            <a:srgbClr val="14181D"/>
                          </a:solidFill>
                          <a:latin typeface="Helvetica Neue" pitchFamily="34" charset="0"/>
                          <a:ea typeface="Helvetica Neue" pitchFamily="34" charset="-122"/>
                          <a:cs typeface="Helvetica Neue" pitchFamily="34" charset="-120"/>
                        </a:rPr>
                        <a:t>3-year net cost</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14181D"/>
                          </a:solidFill>
                          <a:latin typeface="Helvetica Neue" pitchFamily="34" charset="0"/>
                          <a:ea typeface="Helvetica Neue" pitchFamily="34" charset="-122"/>
                          <a:cs typeface="Helvetica Neue" pitchFamily="34" charset="-120"/>
                        </a:rPr>
                        <a:t>$1,122</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6FA317"/>
                          </a:solidFill>
                          <a:latin typeface="Helvetica Neue" pitchFamily="34" charset="0"/>
                          <a:ea typeface="Helvetica Neue" pitchFamily="34" charset="-122"/>
                          <a:cs typeface="Helvetica Neue" pitchFamily="34" charset="-120"/>
                        </a:rPr>
                        <a:t>$540</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c>
                  <a:txBody>
                    <a:bodyPr/>
                    <a:lstStyle/>
                    <a:p>
                      <a:pPr algn="ctr" indent="0" marL="0">
                        <a:buNone/>
                      </a:pPr>
                      <a:r>
                        <a:rPr lang="en-US" sz="1000" dirty="0">
                          <a:solidFill>
                            <a:srgbClr val="14181D"/>
                          </a:solidFill>
                          <a:latin typeface="Helvetica Neue" pitchFamily="34" charset="0"/>
                          <a:ea typeface="Helvetica Neue" pitchFamily="34" charset="-122"/>
                          <a:cs typeface="Helvetica Neue" pitchFamily="34" charset="-120"/>
                        </a:rPr>
                        <a:t>$1,104</a:t>
                      </a:r>
                      <a:endParaRPr lang="en-US" sz="1000" dirty="0">
                        <a:latin typeface="Helvetica Neue" charset="0"/>
                        <a:ea typeface="Helvetica Neue" charset="0"/>
                        <a:cs typeface="Helvetica Neue" charset="0"/>
                      </a:endParaRPr>
                    </a:p>
                  </a:txBody>
                  <a:tcPr marL="82296" marR="82296" marT="82296" marB="82296" anchor="ctr">
                    <a:lnL w="7620" cap="flat" cmpd="sng" algn="ctr">
                      <a:solidFill>
                        <a:srgbClr val="DED9D0"/>
                      </a:solidFill>
                      <a:prstDash val="solid"/>
                      <a:round/>
                      <a:headEnd type="none" w="med" len="med"/>
                      <a:tailEnd type="none" w="med" len="med"/>
                    </a:lnL>
                    <a:lnR w="7620" cap="flat" cmpd="sng" algn="ctr">
                      <a:solidFill>
                        <a:srgbClr val="DED9D0"/>
                      </a:solidFill>
                      <a:prstDash val="solid"/>
                      <a:round/>
                      <a:headEnd type="none" w="med" len="med"/>
                      <a:tailEnd type="none" w="med" len="med"/>
                    </a:lnR>
                    <a:lnT w="7620" cap="flat" cmpd="sng" algn="ctr">
                      <a:solidFill>
                        <a:srgbClr val="DED9D0"/>
                      </a:solidFill>
                      <a:prstDash val="solid"/>
                      <a:round/>
                      <a:headEnd type="none" w="med" len="med"/>
                      <a:tailEnd type="none" w="med" len="med"/>
                    </a:lnT>
                    <a:lnB w="7620" cap="flat" cmpd="sng" algn="ctr">
                      <a:solidFill>
                        <a:srgbClr val="DED9D0"/>
                      </a:solidFill>
                      <a:prstDash val="solid"/>
                      <a:round/>
                      <a:headEnd type="none" w="med" len="med"/>
                      <a:tailEnd type="none" w="med" len="med"/>
                    </a:lnB>
                    <a:solidFill>
                      <a:srgbClr val="FFFFFF"/>
                    </a:solidFill>
                  </a:tcPr>
                </a:tc>
              </a:tr>
            </a:tbl>
          </a:graphicData>
        </a:graphic>
      </p:graphicFrame>
      <p:sp>
        <p:nvSpPr>
          <p:cNvPr id="6" name="Shape 3"/>
          <p:cNvSpPr/>
          <p:nvPr/>
        </p:nvSpPr>
        <p:spPr>
          <a:xfrm>
            <a:off x="804672" y="5504688"/>
            <a:ext cx="10607040" cy="694944"/>
          </a:xfrm>
          <a:prstGeom prst="rect">
            <a:avLst/>
          </a:prstGeom>
          <a:solidFill>
            <a:srgbClr val="FFFFFF"/>
          </a:solidFill>
          <a:ln w="9525">
            <a:solidFill>
              <a:srgbClr val="DED9D0"/>
            </a:solidFill>
            <a:prstDash val="solid"/>
          </a:ln>
        </p:spPr>
      </p:sp>
      <p:sp>
        <p:nvSpPr>
          <p:cNvPr id="7" name="Shape 4"/>
          <p:cNvSpPr/>
          <p:nvPr/>
        </p:nvSpPr>
        <p:spPr>
          <a:xfrm>
            <a:off x="804672" y="5504688"/>
            <a:ext cx="45720" cy="694944"/>
          </a:xfrm>
          <a:prstGeom prst="rect">
            <a:avLst/>
          </a:prstGeom>
          <a:solidFill>
            <a:srgbClr val="FF5C39"/>
          </a:solidFill>
          <a:ln/>
        </p:spPr>
      </p:sp>
      <p:sp>
        <p:nvSpPr>
          <p:cNvPr id="8" name="Text 5"/>
          <p:cNvSpPr/>
          <p:nvPr/>
        </p:nvSpPr>
        <p:spPr>
          <a:xfrm>
            <a:off x="1024128" y="5586984"/>
            <a:ext cx="10149840" cy="201168"/>
          </a:xfrm>
          <a:prstGeom prst="rect">
            <a:avLst/>
          </a:prstGeom>
          <a:noFill/>
          <a:ln/>
        </p:spPr>
        <p:txBody>
          <a:bodyPr wrap="square" lIns="0" tIns="0" rIns="0" bIns="0" rtlCol="0" anchor="ctr"/>
          <a:lstStyle/>
          <a:p>
            <a:pPr indent="0" marL="0">
              <a:buNone/>
            </a:pPr>
            <a:r>
              <a:rPr lang="en-US" sz="850" spc="180" kern="0" dirty="0">
                <a:solidFill>
                  <a:srgbClr val="FF5C39"/>
                </a:solidFill>
                <a:latin typeface="Courier New" pitchFamily="34" charset="0"/>
                <a:ea typeface="Courier New" pitchFamily="34" charset="-122"/>
                <a:cs typeface="Courier New" pitchFamily="34" charset="-120"/>
              </a:rPr>
              <a:t>READ THE BOTTOM ROW TWICE</a:t>
            </a:r>
            <a:endParaRPr lang="en-US" sz="850" dirty="0"/>
          </a:p>
        </p:txBody>
      </p:sp>
      <p:sp>
        <p:nvSpPr>
          <p:cNvPr id="9" name="Text 6"/>
          <p:cNvSpPr/>
          <p:nvPr/>
        </p:nvSpPr>
        <p:spPr>
          <a:xfrm>
            <a:off x="1024128" y="5788152"/>
            <a:ext cx="10149840" cy="329184"/>
          </a:xfrm>
          <a:prstGeom prst="rect">
            <a:avLst/>
          </a:prstGeom>
          <a:noFill/>
          <a:ln/>
        </p:spPr>
        <p:txBody>
          <a:bodyPr wrap="square" lIns="0" tIns="0" rIns="0" bIns="0" rtlCol="0" anchor="t"/>
          <a:lstStyle/>
          <a:p>
            <a:pPr indent="0" marL="0">
              <a:buNone/>
            </a:pPr>
            <a:r>
              <a:rPr lang="en-US" sz="1100" dirty="0">
                <a:solidFill>
                  <a:srgbClr val="14181D"/>
                </a:solidFill>
                <a:latin typeface="Helvetica Neue" pitchFamily="34" charset="0"/>
                <a:ea typeface="Helvetica Neue" pitchFamily="34" charset="-122"/>
                <a:cs typeface="Helvetica Neue" pitchFamily="34" charset="-120"/>
              </a:rPr>
              <a:t>The ProArt looks $500 cheaper than the MacBook Pro. Over three years it costs $18 less. Sticker price and real cost are not the same number.</a:t>
            </a:r>
            <a:endParaRPr lang="en-US" sz="1100" dirty="0"/>
          </a:p>
        </p:txBody>
      </p:sp>
      <p:sp>
        <p:nvSpPr>
          <p:cNvPr id="10" name="Shape 7"/>
          <p:cNvSpPr/>
          <p:nvPr/>
        </p:nvSpPr>
        <p:spPr>
          <a:xfrm>
            <a:off x="566928" y="6199632"/>
            <a:ext cx="11064240" cy="10973"/>
          </a:xfrm>
          <a:prstGeom prst="rect">
            <a:avLst/>
          </a:prstGeom>
          <a:solidFill>
            <a:srgbClr val="DED9D0"/>
          </a:solidFill>
          <a:ln/>
        </p:spPr>
      </p:sp>
      <p:sp>
        <p:nvSpPr>
          <p:cNvPr id="11" name="Text 8"/>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Comparison</a:t>
            </a:r>
            <a:endParaRPr lang="en-US" sz="900" dirty="0"/>
          </a:p>
        </p:txBody>
      </p:sp>
      <p:sp>
        <p:nvSpPr>
          <p:cNvPr id="12" name="Text 9"/>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05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04 · TRADEOFF ONE</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Why not just buy the cheaper Air?</a:t>
            </a:r>
            <a:endParaRPr lang="en-US" sz="3100" dirty="0"/>
          </a:p>
        </p:txBody>
      </p:sp>
      <p:sp>
        <p:nvSpPr>
          <p:cNvPr id="5" name="Text 3"/>
          <p:cNvSpPr/>
          <p:nvPr/>
        </p:nvSpPr>
        <p:spPr>
          <a:xfrm>
            <a:off x="822960" y="1481328"/>
            <a:ext cx="10241280" cy="457200"/>
          </a:xfrm>
          <a:prstGeom prst="rect">
            <a:avLst/>
          </a:prstGeom>
          <a:noFill/>
          <a:ln/>
        </p:spPr>
        <p:txBody>
          <a:bodyPr wrap="square" lIns="0" tIns="0" rIns="0" bIns="0" rtlCol="0" anchor="t"/>
          <a:lstStyle/>
          <a:p>
            <a:pPr indent="0" marL="0">
              <a:buNone/>
            </a:pPr>
            <a:r>
              <a:rPr lang="en-US" sz="1300" dirty="0">
                <a:solidFill>
                  <a:srgbClr val="6E7683"/>
                </a:solidFill>
                <a:latin typeface="Helvetica Neue" pitchFamily="34" charset="0"/>
                <a:ea typeface="Helvetica Neue" pitchFamily="34" charset="-122"/>
                <a:cs typeface="Helvetica Neue" pitchFamily="34" charset="-120"/>
              </a:rPr>
              <a:t>This is the closest call in the whole decision, and it comes down to a single component: the fan.</a:t>
            </a:r>
            <a:endParaRPr lang="en-US" sz="1300" dirty="0"/>
          </a:p>
        </p:txBody>
      </p:sp>
      <p:sp>
        <p:nvSpPr>
          <p:cNvPr id="6" name="Shape 4"/>
          <p:cNvSpPr/>
          <p:nvPr/>
        </p:nvSpPr>
        <p:spPr>
          <a:xfrm>
            <a:off x="804672" y="2103120"/>
            <a:ext cx="5175504" cy="2377440"/>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7" name="Shape 5"/>
          <p:cNvSpPr/>
          <p:nvPr/>
        </p:nvSpPr>
        <p:spPr>
          <a:xfrm>
            <a:off x="804672" y="2103120"/>
            <a:ext cx="45720" cy="2377440"/>
          </a:xfrm>
          <a:prstGeom prst="rect">
            <a:avLst/>
          </a:prstGeom>
          <a:solidFill>
            <a:srgbClr val="119E90"/>
          </a:solidFill>
          <a:ln/>
        </p:spPr>
      </p:sp>
      <p:sp>
        <p:nvSpPr>
          <p:cNvPr id="8" name="Shape 6"/>
          <p:cNvSpPr/>
          <p:nvPr/>
        </p:nvSpPr>
        <p:spPr>
          <a:xfrm>
            <a:off x="1024128" y="2304288"/>
            <a:ext cx="1371600" cy="292608"/>
          </a:xfrm>
          <a:prstGeom prst="roundRect">
            <a:avLst>
              <a:gd name="adj" fmla="val 50000"/>
            </a:avLst>
          </a:prstGeom>
          <a:solidFill>
            <a:srgbClr val="119E90"/>
          </a:solidFill>
          <a:ln w="12700">
            <a:solidFill>
              <a:srgbClr val="119E90"/>
            </a:solidFill>
            <a:prstDash val="solid"/>
          </a:ln>
        </p:spPr>
      </p:sp>
      <p:sp>
        <p:nvSpPr>
          <p:cNvPr id="9" name="Text 7"/>
          <p:cNvSpPr/>
          <p:nvPr/>
        </p:nvSpPr>
        <p:spPr>
          <a:xfrm>
            <a:off x="1024128" y="2304288"/>
            <a:ext cx="1371600"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THE CASE FOR</a:t>
            </a:r>
            <a:endParaRPr lang="en-US" sz="900" dirty="0"/>
          </a:p>
        </p:txBody>
      </p:sp>
      <p:sp>
        <p:nvSpPr>
          <p:cNvPr id="10" name="Text 8"/>
          <p:cNvSpPr/>
          <p:nvPr/>
        </p:nvSpPr>
        <p:spPr>
          <a:xfrm>
            <a:off x="1024128" y="2706624"/>
            <a:ext cx="4718304" cy="365760"/>
          </a:xfrm>
          <a:prstGeom prst="rect">
            <a:avLst/>
          </a:prstGeom>
          <a:noFill/>
          <a:ln/>
        </p:spPr>
        <p:txBody>
          <a:bodyPr wrap="square" lIns="0" tIns="0" rIns="0" bIns="0" rtlCol="0" anchor="ctr"/>
          <a:lstStyle/>
          <a:p>
            <a:pPr indent="0" marL="0">
              <a:buNone/>
            </a:pPr>
            <a:r>
              <a:rPr lang="en-US" sz="1500" b="1" dirty="0">
                <a:solidFill>
                  <a:srgbClr val="14181D"/>
                </a:solidFill>
                <a:latin typeface="Helvetica Neue" pitchFamily="34" charset="0"/>
                <a:ea typeface="Helvetica Neue" pitchFamily="34" charset="-122"/>
                <a:cs typeface="Helvetica Neue" pitchFamily="34" charset="-120"/>
              </a:rPr>
              <a:t>MacBook Air 15" — fanless</a:t>
            </a:r>
            <a:endParaRPr lang="en-US" sz="1500" dirty="0"/>
          </a:p>
        </p:txBody>
      </p:sp>
      <p:sp>
        <p:nvSpPr>
          <p:cNvPr id="11" name="Text 9"/>
          <p:cNvSpPr/>
          <p:nvPr/>
        </p:nvSpPr>
        <p:spPr>
          <a:xfrm>
            <a:off x="1042416" y="3108960"/>
            <a:ext cx="4681728" cy="1207008"/>
          </a:xfrm>
          <a:prstGeom prst="rect">
            <a:avLst/>
          </a:prstGeom>
          <a:noFill/>
          <a:ln/>
        </p:spPr>
        <p:txBody>
          <a:bodyPr wrap="square" lIns="0" tIns="0" rIns="0" bIns="0" rtlCol="0" anchor="t"/>
          <a:lstStyle/>
          <a:p>
            <a:pPr marL="342900" indent="-342900">
              <a:spcAft>
                <a:spcPts val="700"/>
              </a:spcAft>
              <a:buSzPct val="100000"/>
              <a:buChar char="•"/>
            </a:pPr>
            <a:r>
              <a:rPr lang="en-US" sz="1100" dirty="0">
                <a:solidFill>
                  <a:srgbClr val="6E7683"/>
                </a:solidFill>
                <a:latin typeface="Helvetica Neue" pitchFamily="34" charset="0"/>
                <a:ea typeface="Helvetica Neue" pitchFamily="34" charset="-122"/>
                <a:cs typeface="Helvetica Neue" pitchFamily="34" charset="-120"/>
              </a:rPr>
              <a:t>Never throttles on Figma, Illustrator or Photoshop — those are bursty loads that finish before heat builds</a:t>
            </a:r>
            <a:endParaRPr lang="en-US" sz="1100" dirty="0"/>
          </a:p>
          <a:p>
            <a:pPr marL="342900" indent="-342900">
              <a:spcAft>
                <a:spcPts val="700"/>
              </a:spcAft>
              <a:buSzPct val="100000"/>
              <a:buChar char="•"/>
            </a:pPr>
            <a:r>
              <a:rPr lang="en-US" sz="1100" dirty="0">
                <a:solidFill>
                  <a:srgbClr val="6E7683"/>
                </a:solidFill>
                <a:latin typeface="Helvetica Neue" pitchFamily="34" charset="0"/>
                <a:ea typeface="Helvetica Neue" pitchFamily="34" charset="-122"/>
                <a:cs typeface="Helvetica Neue" pitchFamily="34" charset="-120"/>
              </a:rPr>
              <a:t>Completely silent, ~17 hours of battery</a:t>
            </a:r>
            <a:endParaRPr lang="en-US" sz="1100" dirty="0"/>
          </a:p>
          <a:p>
            <a:pPr marL="342900" indent="-342900">
              <a:spcAft>
                <a:spcPts val="700"/>
              </a:spcAft>
              <a:buSzPct val="100000"/>
              <a:buChar char="•"/>
            </a:pPr>
            <a:r>
              <a:rPr lang="en-US" sz="1100" dirty="0">
                <a:solidFill>
                  <a:srgbClr val="6E7683"/>
                </a:solidFill>
                <a:latin typeface="Helvetica Neue" pitchFamily="34" charset="0"/>
                <a:ea typeface="Helvetica Neue" pitchFamily="34" charset="-122"/>
                <a:cs typeface="Helvetica Neue" pitchFamily="34" charset="-120"/>
              </a:rPr>
              <a:t>Starts reducing clocks around the ten-minute mark of continuous rendering</a:t>
            </a:r>
            <a:endParaRPr lang="en-US" sz="1100" dirty="0"/>
          </a:p>
        </p:txBody>
      </p:sp>
      <p:sp>
        <p:nvSpPr>
          <p:cNvPr id="12" name="Shape 10"/>
          <p:cNvSpPr/>
          <p:nvPr/>
        </p:nvSpPr>
        <p:spPr>
          <a:xfrm>
            <a:off x="6236208" y="2103120"/>
            <a:ext cx="5175504" cy="2377440"/>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13" name="Shape 11"/>
          <p:cNvSpPr/>
          <p:nvPr/>
        </p:nvSpPr>
        <p:spPr>
          <a:xfrm>
            <a:off x="6236208" y="2103120"/>
            <a:ext cx="45720" cy="2377440"/>
          </a:xfrm>
          <a:prstGeom prst="rect">
            <a:avLst/>
          </a:prstGeom>
          <a:solidFill>
            <a:srgbClr val="FF5C39"/>
          </a:solidFill>
          <a:ln/>
        </p:spPr>
      </p:sp>
      <p:sp>
        <p:nvSpPr>
          <p:cNvPr id="14" name="Shape 12"/>
          <p:cNvSpPr/>
          <p:nvPr/>
        </p:nvSpPr>
        <p:spPr>
          <a:xfrm>
            <a:off x="6455664" y="2304288"/>
            <a:ext cx="1371600" cy="292608"/>
          </a:xfrm>
          <a:prstGeom prst="roundRect">
            <a:avLst>
              <a:gd name="adj" fmla="val 50000"/>
            </a:avLst>
          </a:prstGeom>
          <a:solidFill>
            <a:srgbClr val="FF5C39"/>
          </a:solidFill>
          <a:ln w="12700">
            <a:solidFill>
              <a:srgbClr val="FF5C39"/>
            </a:solidFill>
            <a:prstDash val="solid"/>
          </a:ln>
        </p:spPr>
      </p:sp>
      <p:sp>
        <p:nvSpPr>
          <p:cNvPr id="15" name="Text 13"/>
          <p:cNvSpPr/>
          <p:nvPr/>
        </p:nvSpPr>
        <p:spPr>
          <a:xfrm>
            <a:off x="6455664" y="2304288"/>
            <a:ext cx="1371600" cy="292608"/>
          </a:xfrm>
          <a:prstGeom prst="rect">
            <a:avLst/>
          </a:prstGeom>
          <a:noFill/>
          <a:ln/>
        </p:spPr>
        <p:txBody>
          <a:bodyPr wrap="square" lIns="0" tIns="0" rIns="0" bIns="0" rtlCol="0" anchor="ctr"/>
          <a:lstStyle/>
          <a:p>
            <a:pPr algn="ctr" indent="0" marL="0">
              <a:buNone/>
            </a:pPr>
            <a:r>
              <a:rPr lang="en-US" sz="900" b="1" spc="120" kern="0" dirty="0">
                <a:solidFill>
                  <a:srgbClr val="FFFFFF"/>
                </a:solidFill>
                <a:latin typeface="Courier New" pitchFamily="34" charset="0"/>
                <a:ea typeface="Courier New" pitchFamily="34" charset="-122"/>
                <a:cs typeface="Courier New" pitchFamily="34" charset="-120"/>
              </a:rPr>
              <a:t>THE CASE AGAINST</a:t>
            </a:r>
            <a:endParaRPr lang="en-US" sz="900" dirty="0"/>
          </a:p>
        </p:txBody>
      </p:sp>
      <p:sp>
        <p:nvSpPr>
          <p:cNvPr id="16" name="Text 14"/>
          <p:cNvSpPr/>
          <p:nvPr/>
        </p:nvSpPr>
        <p:spPr>
          <a:xfrm>
            <a:off x="6455664" y="2706624"/>
            <a:ext cx="4718304" cy="365760"/>
          </a:xfrm>
          <a:prstGeom prst="rect">
            <a:avLst/>
          </a:prstGeom>
          <a:noFill/>
          <a:ln/>
        </p:spPr>
        <p:txBody>
          <a:bodyPr wrap="square" lIns="0" tIns="0" rIns="0" bIns="0" rtlCol="0" anchor="ctr"/>
          <a:lstStyle/>
          <a:p>
            <a:pPr indent="0" marL="0">
              <a:buNone/>
            </a:pPr>
            <a:r>
              <a:rPr lang="en-US" sz="1500" b="1" dirty="0">
                <a:solidFill>
                  <a:srgbClr val="14181D"/>
                </a:solidFill>
                <a:latin typeface="Helvetica Neue" pitchFamily="34" charset="0"/>
                <a:ea typeface="Helvetica Neue" pitchFamily="34" charset="-122"/>
                <a:cs typeface="Helvetica Neue" pitchFamily="34" charset="-120"/>
              </a:rPr>
              <a:t>MacBook Pro 14" — actively cooled</a:t>
            </a:r>
            <a:endParaRPr lang="en-US" sz="1500" dirty="0"/>
          </a:p>
        </p:txBody>
      </p:sp>
      <p:sp>
        <p:nvSpPr>
          <p:cNvPr id="17" name="Text 15"/>
          <p:cNvSpPr/>
          <p:nvPr/>
        </p:nvSpPr>
        <p:spPr>
          <a:xfrm>
            <a:off x="6473952" y="3108960"/>
            <a:ext cx="4681728" cy="1207008"/>
          </a:xfrm>
          <a:prstGeom prst="rect">
            <a:avLst/>
          </a:prstGeom>
          <a:noFill/>
          <a:ln/>
        </p:spPr>
        <p:txBody>
          <a:bodyPr wrap="square" lIns="0" tIns="0" rIns="0" bIns="0" rtlCol="0" anchor="t"/>
          <a:lstStyle/>
          <a:p>
            <a:pPr marL="342900" indent="-342900">
              <a:spcAft>
                <a:spcPts val="700"/>
              </a:spcAft>
              <a:buSzPct val="100000"/>
              <a:buChar char="•"/>
            </a:pPr>
            <a:r>
              <a:rPr lang="en-US" sz="1100" dirty="0">
                <a:solidFill>
                  <a:srgbClr val="6E7683"/>
                </a:solidFill>
                <a:latin typeface="Helvetica Neue" pitchFamily="34" charset="0"/>
                <a:ea typeface="Helvetica Neue" pitchFamily="34" charset="-122"/>
                <a:cs typeface="Helvetica Neue" pitchFamily="34" charset="-120"/>
              </a:rPr>
              <a:t>Holds full speed through a 20-minute export and finishes measurably sooner</a:t>
            </a:r>
            <a:endParaRPr lang="en-US" sz="1100" dirty="0"/>
          </a:p>
          <a:p>
            <a:pPr marL="342900" indent="-342900">
              <a:spcAft>
                <a:spcPts val="700"/>
              </a:spcAft>
              <a:buSzPct val="100000"/>
              <a:buChar char="•"/>
            </a:pPr>
            <a:r>
              <a:rPr lang="en-US" sz="1100" dirty="0">
                <a:solidFill>
                  <a:srgbClr val="6E7683"/>
                </a:solidFill>
                <a:latin typeface="Helvetica Neue" pitchFamily="34" charset="0"/>
                <a:ea typeface="Helvetica Neue" pitchFamily="34" charset="-122"/>
                <a:cs typeface="Helvetica Neue" pitchFamily="34" charset="-120"/>
              </a:rPr>
              <a:t>Also brings the XDR panel, SD reader, HDMI and a third port</a:t>
            </a:r>
            <a:endParaRPr lang="en-US" sz="1100" dirty="0"/>
          </a:p>
          <a:p>
            <a:pPr marL="342900" indent="-342900">
              <a:spcAft>
                <a:spcPts val="700"/>
              </a:spcAft>
              <a:buSzPct val="100000"/>
              <a:buChar char="•"/>
            </a:pPr>
            <a:r>
              <a:rPr lang="en-US" sz="1100" dirty="0">
                <a:solidFill>
                  <a:srgbClr val="6E7683"/>
                </a:solidFill>
                <a:latin typeface="Helvetica Neue" pitchFamily="34" charset="0"/>
                <a:ea typeface="Helvetica Neue" pitchFamily="34" charset="-122"/>
                <a:cs typeface="Helvetica Neue" pitchFamily="34" charset="-120"/>
              </a:rPr>
              <a:t>Costs $700 more once memory is matched</a:t>
            </a:r>
            <a:endParaRPr lang="en-US" sz="1100" dirty="0"/>
          </a:p>
        </p:txBody>
      </p:sp>
      <p:sp>
        <p:nvSpPr>
          <p:cNvPr id="18" name="Shape 16"/>
          <p:cNvSpPr/>
          <p:nvPr/>
        </p:nvSpPr>
        <p:spPr>
          <a:xfrm>
            <a:off x="804672" y="4572000"/>
            <a:ext cx="3401568" cy="1042416"/>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19" name="Shape 17"/>
          <p:cNvSpPr/>
          <p:nvPr/>
        </p:nvSpPr>
        <p:spPr>
          <a:xfrm>
            <a:off x="804672" y="4572000"/>
            <a:ext cx="3401568" cy="50292"/>
          </a:xfrm>
          <a:prstGeom prst="rect">
            <a:avLst/>
          </a:prstGeom>
          <a:solidFill>
            <a:srgbClr val="C98A0E"/>
          </a:solidFill>
          <a:ln/>
        </p:spPr>
      </p:sp>
      <p:sp>
        <p:nvSpPr>
          <p:cNvPr id="20" name="Text 18"/>
          <p:cNvSpPr/>
          <p:nvPr/>
        </p:nvSpPr>
        <p:spPr>
          <a:xfrm>
            <a:off x="1005840" y="4700016"/>
            <a:ext cx="2999232" cy="475488"/>
          </a:xfrm>
          <a:prstGeom prst="rect">
            <a:avLst/>
          </a:prstGeom>
          <a:noFill/>
          <a:ln/>
        </p:spPr>
        <p:txBody>
          <a:bodyPr wrap="square" lIns="0" tIns="0" rIns="0" bIns="0" rtlCol="0" anchor="ctr"/>
          <a:lstStyle/>
          <a:p>
            <a:pPr indent="0" marL="0">
              <a:buNone/>
            </a:pPr>
            <a:r>
              <a:rPr lang="en-US" sz="2500" b="1" dirty="0">
                <a:solidFill>
                  <a:srgbClr val="14181D"/>
                </a:solidFill>
                <a:latin typeface="Helvetica Neue" pitchFamily="34" charset="0"/>
                <a:ea typeface="Helvetica Neue" pitchFamily="34" charset="-122"/>
                <a:cs typeface="Helvetica Neue" pitchFamily="34" charset="-120"/>
              </a:rPr>
              <a:t>~10 min</a:t>
            </a:r>
            <a:endParaRPr lang="en-US" sz="2500" dirty="0"/>
          </a:p>
        </p:txBody>
      </p:sp>
      <p:sp>
        <p:nvSpPr>
          <p:cNvPr id="21" name="Text 19"/>
          <p:cNvSpPr/>
          <p:nvPr/>
        </p:nvSpPr>
        <p:spPr>
          <a:xfrm>
            <a:off x="1005840" y="5193792"/>
            <a:ext cx="2999232" cy="329184"/>
          </a:xfrm>
          <a:prstGeom prst="rect">
            <a:avLst/>
          </a:prstGeom>
          <a:noFill/>
          <a:ln/>
        </p:spPr>
        <p:txBody>
          <a:bodyPr wrap="square" lIns="0" tIns="0" rIns="0" bIns="0" rtlCol="0" anchor="t"/>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Continuous render time before the Air begins throttling</a:t>
            </a:r>
            <a:endParaRPr lang="en-US" sz="950" dirty="0"/>
          </a:p>
        </p:txBody>
      </p:sp>
      <p:sp>
        <p:nvSpPr>
          <p:cNvPr id="22" name="Shape 20"/>
          <p:cNvSpPr/>
          <p:nvPr/>
        </p:nvSpPr>
        <p:spPr>
          <a:xfrm>
            <a:off x="4407408" y="4572000"/>
            <a:ext cx="3401568" cy="1042416"/>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23" name="Shape 21"/>
          <p:cNvSpPr/>
          <p:nvPr/>
        </p:nvSpPr>
        <p:spPr>
          <a:xfrm>
            <a:off x="4407408" y="4572000"/>
            <a:ext cx="3401568" cy="50292"/>
          </a:xfrm>
          <a:prstGeom prst="rect">
            <a:avLst/>
          </a:prstGeom>
          <a:solidFill>
            <a:srgbClr val="119E90"/>
          </a:solidFill>
          <a:ln/>
        </p:spPr>
      </p:sp>
      <p:sp>
        <p:nvSpPr>
          <p:cNvPr id="24" name="Text 22"/>
          <p:cNvSpPr/>
          <p:nvPr/>
        </p:nvSpPr>
        <p:spPr>
          <a:xfrm>
            <a:off x="4608576" y="4700016"/>
            <a:ext cx="2999232" cy="475488"/>
          </a:xfrm>
          <a:prstGeom prst="rect">
            <a:avLst/>
          </a:prstGeom>
          <a:noFill/>
          <a:ln/>
        </p:spPr>
        <p:txBody>
          <a:bodyPr wrap="square" lIns="0" tIns="0" rIns="0" bIns="0" rtlCol="0" anchor="ctr"/>
          <a:lstStyle/>
          <a:p>
            <a:pPr indent="0" marL="0">
              <a:buNone/>
            </a:pPr>
            <a:r>
              <a:rPr lang="en-US" sz="2500" b="1" dirty="0">
                <a:solidFill>
                  <a:srgbClr val="14181D"/>
                </a:solidFill>
                <a:latin typeface="Helvetica Neue" pitchFamily="34" charset="0"/>
                <a:ea typeface="Helvetica Neue" pitchFamily="34" charset="-122"/>
                <a:cs typeface="Helvetica Neue" pitchFamily="34" charset="-120"/>
              </a:rPr>
              <a:t>$700</a:t>
            </a:r>
            <a:endParaRPr lang="en-US" sz="2500" dirty="0"/>
          </a:p>
        </p:txBody>
      </p:sp>
      <p:sp>
        <p:nvSpPr>
          <p:cNvPr id="25" name="Text 23"/>
          <p:cNvSpPr/>
          <p:nvPr/>
        </p:nvSpPr>
        <p:spPr>
          <a:xfrm>
            <a:off x="4608576" y="5193792"/>
            <a:ext cx="2999232" cy="329184"/>
          </a:xfrm>
          <a:prstGeom prst="rect">
            <a:avLst/>
          </a:prstGeom>
          <a:noFill/>
          <a:ln/>
        </p:spPr>
        <p:txBody>
          <a:bodyPr wrap="square" lIns="0" tIns="0" rIns="0" bIns="0" rtlCol="0" anchor="t"/>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Price gap once both are specced to 24GB of memory</a:t>
            </a:r>
            <a:endParaRPr lang="en-US" sz="950" dirty="0"/>
          </a:p>
        </p:txBody>
      </p:sp>
      <p:sp>
        <p:nvSpPr>
          <p:cNvPr id="26" name="Shape 24"/>
          <p:cNvSpPr/>
          <p:nvPr/>
        </p:nvSpPr>
        <p:spPr>
          <a:xfrm>
            <a:off x="8010144" y="4572000"/>
            <a:ext cx="3401568" cy="1042416"/>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27" name="Shape 25"/>
          <p:cNvSpPr/>
          <p:nvPr/>
        </p:nvSpPr>
        <p:spPr>
          <a:xfrm>
            <a:off x="8010144" y="4572000"/>
            <a:ext cx="3401568" cy="50292"/>
          </a:xfrm>
          <a:prstGeom prst="rect">
            <a:avLst/>
          </a:prstGeom>
          <a:solidFill>
            <a:srgbClr val="FF5C39"/>
          </a:solidFill>
          <a:ln/>
        </p:spPr>
      </p:sp>
      <p:sp>
        <p:nvSpPr>
          <p:cNvPr id="28" name="Text 26"/>
          <p:cNvSpPr/>
          <p:nvPr/>
        </p:nvSpPr>
        <p:spPr>
          <a:xfrm>
            <a:off x="8211312" y="4700016"/>
            <a:ext cx="2999232" cy="475488"/>
          </a:xfrm>
          <a:prstGeom prst="rect">
            <a:avLst/>
          </a:prstGeom>
          <a:noFill/>
          <a:ln/>
        </p:spPr>
        <p:txBody>
          <a:bodyPr wrap="square" lIns="0" tIns="0" rIns="0" bIns="0" rtlCol="0" anchor="ctr"/>
          <a:lstStyle/>
          <a:p>
            <a:pPr indent="0" marL="0">
              <a:buNone/>
            </a:pPr>
            <a:r>
              <a:rPr lang="en-US" sz="2500" b="1" dirty="0">
                <a:solidFill>
                  <a:srgbClr val="14181D"/>
                </a:solidFill>
                <a:latin typeface="Helvetica Neue" pitchFamily="34" charset="0"/>
                <a:ea typeface="Helvetica Neue" pitchFamily="34" charset="-122"/>
                <a:cs typeface="Helvetica Neue" pitchFamily="34" charset="-120"/>
              </a:rPr>
              <a:t>$582</a:t>
            </a:r>
            <a:endParaRPr lang="en-US" sz="2500" dirty="0"/>
          </a:p>
        </p:txBody>
      </p:sp>
      <p:sp>
        <p:nvSpPr>
          <p:cNvPr id="29" name="Text 27"/>
          <p:cNvSpPr/>
          <p:nvPr/>
        </p:nvSpPr>
        <p:spPr>
          <a:xfrm>
            <a:off x="8211312" y="5193792"/>
            <a:ext cx="2999232" cy="329184"/>
          </a:xfrm>
          <a:prstGeom prst="rect">
            <a:avLst/>
          </a:prstGeom>
          <a:noFill/>
          <a:ln/>
        </p:spPr>
        <p:txBody>
          <a:bodyPr wrap="square" lIns="0" tIns="0" rIns="0" bIns="0" rtlCol="0" anchor="t"/>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Extra three-year net cost of choosing the Pro</a:t>
            </a:r>
            <a:endParaRPr lang="en-US" sz="950" dirty="0"/>
          </a:p>
        </p:txBody>
      </p:sp>
      <p:sp>
        <p:nvSpPr>
          <p:cNvPr id="30" name="Shape 28"/>
          <p:cNvSpPr/>
          <p:nvPr/>
        </p:nvSpPr>
        <p:spPr>
          <a:xfrm>
            <a:off x="804672" y="5687568"/>
            <a:ext cx="10607040" cy="512064"/>
          </a:xfrm>
          <a:prstGeom prst="rect">
            <a:avLst/>
          </a:prstGeom>
          <a:solidFill>
            <a:srgbClr val="FFFFFF"/>
          </a:solidFill>
          <a:ln w="9525">
            <a:solidFill>
              <a:srgbClr val="DED9D0"/>
            </a:solidFill>
            <a:prstDash val="solid"/>
          </a:ln>
        </p:spPr>
      </p:sp>
      <p:sp>
        <p:nvSpPr>
          <p:cNvPr id="31" name="Shape 29"/>
          <p:cNvSpPr/>
          <p:nvPr/>
        </p:nvSpPr>
        <p:spPr>
          <a:xfrm>
            <a:off x="804672" y="5687568"/>
            <a:ext cx="45720" cy="512064"/>
          </a:xfrm>
          <a:prstGeom prst="rect">
            <a:avLst/>
          </a:prstGeom>
          <a:solidFill>
            <a:srgbClr val="FF5C39"/>
          </a:solidFill>
          <a:ln/>
        </p:spPr>
      </p:sp>
      <p:sp>
        <p:nvSpPr>
          <p:cNvPr id="32" name="Text 30"/>
          <p:cNvSpPr/>
          <p:nvPr/>
        </p:nvSpPr>
        <p:spPr>
          <a:xfrm>
            <a:off x="1024128" y="5769864"/>
            <a:ext cx="10149840" cy="201168"/>
          </a:xfrm>
          <a:prstGeom prst="rect">
            <a:avLst/>
          </a:prstGeom>
          <a:noFill/>
          <a:ln/>
        </p:spPr>
        <p:txBody>
          <a:bodyPr wrap="square" lIns="0" tIns="0" rIns="0" bIns="0" rtlCol="0" anchor="ctr"/>
          <a:lstStyle/>
          <a:p>
            <a:pPr indent="0" marL="0">
              <a:buNone/>
            </a:pPr>
            <a:r>
              <a:rPr lang="en-US" sz="850" spc="180" kern="0" dirty="0">
                <a:solidFill>
                  <a:srgbClr val="FF5C39"/>
                </a:solidFill>
                <a:latin typeface="Courier New" pitchFamily="34" charset="0"/>
                <a:ea typeface="Courier New" pitchFamily="34" charset="-122"/>
                <a:cs typeface="Courier New" pitchFamily="34" charset="-120"/>
              </a:rPr>
              <a:t>DECISION RULE</a:t>
            </a:r>
            <a:endParaRPr lang="en-US" sz="850" dirty="0"/>
          </a:p>
        </p:txBody>
      </p:sp>
      <p:sp>
        <p:nvSpPr>
          <p:cNvPr id="33" name="Text 31"/>
          <p:cNvSpPr/>
          <p:nvPr/>
        </p:nvSpPr>
        <p:spPr>
          <a:xfrm>
            <a:off x="1024128" y="5971032"/>
            <a:ext cx="10149840" cy="146304"/>
          </a:xfrm>
          <a:prstGeom prst="rect">
            <a:avLst/>
          </a:prstGeom>
          <a:noFill/>
          <a:ln/>
        </p:spPr>
        <p:txBody>
          <a:bodyPr wrap="square" lIns="0" tIns="0" rIns="0" bIns="0" rtlCol="0" anchor="t"/>
          <a:lstStyle/>
          <a:p>
            <a:pPr indent="0" marL="0">
              <a:buNone/>
            </a:pPr>
            <a:r>
              <a:rPr lang="en-US" sz="1100" dirty="0">
                <a:solidFill>
                  <a:srgbClr val="14181D"/>
                </a:solidFill>
                <a:latin typeface="Helvetica Neue" pitchFamily="34" charset="0"/>
                <a:ea typeface="Helvetica Neue" pitchFamily="34" charset="-122"/>
                <a:cs typeface="Helvetica Neue" pitchFamily="34" charset="-120"/>
              </a:rPr>
              <a:t>Export video weekly → buy the Pro; it repays the gap in reclaimed hours. A handful of times a year → buy the Air and keep $700 in the business.</a:t>
            </a:r>
            <a:endParaRPr lang="en-US" sz="1100" dirty="0"/>
          </a:p>
        </p:txBody>
      </p:sp>
      <p:sp>
        <p:nvSpPr>
          <p:cNvPr id="34" name="Shape 32"/>
          <p:cNvSpPr/>
          <p:nvPr/>
        </p:nvSpPr>
        <p:spPr>
          <a:xfrm>
            <a:off x="566928" y="6199632"/>
            <a:ext cx="11064240" cy="10973"/>
          </a:xfrm>
          <a:prstGeom prst="rect">
            <a:avLst/>
          </a:prstGeom>
          <a:solidFill>
            <a:srgbClr val="DED9D0"/>
          </a:solidFill>
          <a:ln/>
        </p:spPr>
      </p:sp>
      <p:sp>
        <p:nvSpPr>
          <p:cNvPr id="35" name="Text 33"/>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Tradeoff · fanless vs cooled</a:t>
            </a:r>
            <a:endParaRPr lang="en-US" sz="900" dirty="0"/>
          </a:p>
        </p:txBody>
      </p:sp>
      <p:sp>
        <p:nvSpPr>
          <p:cNvPr id="36" name="Text 34"/>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06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05 · TRADEOFF TWO</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Why not Windows, given all that hardware?</a:t>
            </a:r>
            <a:endParaRPr lang="en-US" sz="3100" dirty="0"/>
          </a:p>
        </p:txBody>
      </p:sp>
      <p:sp>
        <p:nvSpPr>
          <p:cNvPr id="5" name="Text 3"/>
          <p:cNvSpPr/>
          <p:nvPr/>
        </p:nvSpPr>
        <p:spPr>
          <a:xfrm>
            <a:off x="822960" y="1481328"/>
            <a:ext cx="10241280" cy="457200"/>
          </a:xfrm>
          <a:prstGeom prst="rect">
            <a:avLst/>
          </a:prstGeom>
          <a:noFill/>
          <a:ln/>
        </p:spPr>
        <p:txBody>
          <a:bodyPr wrap="square" lIns="0" tIns="0" rIns="0" bIns="0" rtlCol="0" anchor="t"/>
          <a:lstStyle/>
          <a:p>
            <a:pPr indent="0" marL="0">
              <a:buNone/>
            </a:pPr>
            <a:r>
              <a:rPr lang="en-US" sz="1300" dirty="0">
                <a:solidFill>
                  <a:srgbClr val="6E7683"/>
                </a:solidFill>
                <a:latin typeface="Helvetica Neue" pitchFamily="34" charset="0"/>
                <a:ea typeface="Helvetica Neue" pitchFamily="34" charset="-122"/>
                <a:cs typeface="Helvetica Neue" pitchFamily="34" charset="-120"/>
              </a:rPr>
              <a:t>On pure specification per dollar Windows wins outright. The argument against it is ownership cost and predictability, not capability.</a:t>
            </a:r>
            <a:endParaRPr lang="en-US" sz="1300" dirty="0"/>
          </a:p>
        </p:txBody>
      </p:sp>
      <p:sp>
        <p:nvSpPr>
          <p:cNvPr id="6" name="Text 4"/>
          <p:cNvSpPr/>
          <p:nvPr/>
        </p:nvSpPr>
        <p:spPr>
          <a:xfrm>
            <a:off x="5669280" y="2011680"/>
            <a:ext cx="1371600" cy="237744"/>
          </a:xfrm>
          <a:prstGeom prst="rect">
            <a:avLst/>
          </a:prstGeom>
          <a:noFill/>
          <a:ln/>
        </p:spPr>
        <p:txBody>
          <a:bodyPr wrap="square" lIns="0" tIns="0" rIns="0" bIns="0" rtlCol="0" anchor="ctr"/>
          <a:lstStyle/>
          <a:p>
            <a:pPr algn="ctr" indent="0" marL="0">
              <a:buNone/>
            </a:pPr>
            <a:r>
              <a:rPr lang="en-US" sz="900" spc="140" kern="0" dirty="0">
                <a:solidFill>
                  <a:srgbClr val="FF5C39"/>
                </a:solidFill>
                <a:latin typeface="Courier New" pitchFamily="34" charset="0"/>
                <a:ea typeface="Courier New" pitchFamily="34" charset="-122"/>
                <a:cs typeface="Courier New" pitchFamily="34" charset="-120"/>
              </a:rPr>
              <a:t>APPLE</a:t>
            </a:r>
            <a:endParaRPr lang="en-US" sz="900" dirty="0"/>
          </a:p>
        </p:txBody>
      </p:sp>
      <p:sp>
        <p:nvSpPr>
          <p:cNvPr id="7" name="Text 5"/>
          <p:cNvSpPr/>
          <p:nvPr/>
        </p:nvSpPr>
        <p:spPr>
          <a:xfrm>
            <a:off x="8686800" y="2011680"/>
            <a:ext cx="1463040" cy="237744"/>
          </a:xfrm>
          <a:prstGeom prst="rect">
            <a:avLst/>
          </a:prstGeom>
          <a:noFill/>
          <a:ln/>
        </p:spPr>
        <p:txBody>
          <a:bodyPr wrap="square" lIns="0" tIns="0" rIns="0" bIns="0" rtlCol="0" anchor="ctr"/>
          <a:lstStyle/>
          <a:p>
            <a:pPr algn="ctr" indent="0" marL="0">
              <a:buNone/>
            </a:pPr>
            <a:r>
              <a:rPr lang="en-US" sz="900" spc="140" kern="0" dirty="0">
                <a:solidFill>
                  <a:srgbClr val="119E90"/>
                </a:solidFill>
                <a:latin typeface="Courier New" pitchFamily="34" charset="0"/>
                <a:ea typeface="Courier New" pitchFamily="34" charset="-122"/>
                <a:cs typeface="Courier New" pitchFamily="34" charset="-120"/>
              </a:rPr>
              <a:t>WINDOWS</a:t>
            </a:r>
            <a:endParaRPr lang="en-US" sz="900" dirty="0"/>
          </a:p>
        </p:txBody>
      </p:sp>
      <p:sp>
        <p:nvSpPr>
          <p:cNvPr id="8" name="Text 6"/>
          <p:cNvSpPr/>
          <p:nvPr/>
        </p:nvSpPr>
        <p:spPr>
          <a:xfrm>
            <a:off x="841248" y="2313432"/>
            <a:ext cx="2377440" cy="274320"/>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Hardware per dollar</a:t>
            </a:r>
            <a:endParaRPr lang="en-US" sz="1150" dirty="0"/>
          </a:p>
        </p:txBody>
      </p:sp>
      <p:sp>
        <p:nvSpPr>
          <p:cNvPr id="9" name="Text 7"/>
          <p:cNvSpPr/>
          <p:nvPr/>
        </p:nvSpPr>
        <p:spPr>
          <a:xfrm>
            <a:off x="841248" y="2569464"/>
            <a:ext cx="4023360" cy="384048"/>
          </a:xfrm>
          <a:prstGeom prst="rect">
            <a:avLst/>
          </a:prstGeom>
          <a:noFill/>
          <a:ln/>
        </p:spPr>
        <p:txBody>
          <a:bodyPr wrap="square" lIns="0" tIns="0" rIns="0" bIns="0" rtlCol="0" anchor="t"/>
          <a:lstStyle/>
          <a:p>
            <a:pPr indent="0" marL="0">
              <a:buNone/>
            </a:pPr>
            <a:r>
              <a:rPr lang="en-US" sz="900" dirty="0">
                <a:solidFill>
                  <a:srgbClr val="6E7683"/>
                </a:solidFill>
                <a:latin typeface="Helvetica Neue" pitchFamily="34" charset="0"/>
                <a:ea typeface="Helvetica Neue" pitchFamily="34" charset="-122"/>
                <a:cs typeface="Helvetica Neue" pitchFamily="34" charset="-120"/>
              </a:rPr>
              <a:t>The ProArt pairs a discrete RTX GPU with a 4K OLED for roughly the price of a MacBook Air.</a:t>
            </a:r>
            <a:endParaRPr lang="en-US" sz="900" dirty="0"/>
          </a:p>
        </p:txBody>
      </p:sp>
      <p:sp>
        <p:nvSpPr>
          <p:cNvPr id="10" name="Shape 8"/>
          <p:cNvSpPr/>
          <p:nvPr/>
        </p:nvSpPr>
        <p:spPr>
          <a:xfrm>
            <a:off x="5074920" y="2386584"/>
            <a:ext cx="2560320" cy="146304"/>
          </a:xfrm>
          <a:prstGeom prst="rect">
            <a:avLst/>
          </a:prstGeom>
          <a:solidFill>
            <a:srgbClr val="E6E1D8"/>
          </a:solidFill>
          <a:ln/>
        </p:spPr>
      </p:sp>
      <p:sp>
        <p:nvSpPr>
          <p:cNvPr id="11" name="Shape 9"/>
          <p:cNvSpPr/>
          <p:nvPr/>
        </p:nvSpPr>
        <p:spPr>
          <a:xfrm>
            <a:off x="5074920" y="2386584"/>
            <a:ext cx="768096" cy="146304"/>
          </a:xfrm>
          <a:prstGeom prst="rect">
            <a:avLst/>
          </a:prstGeom>
          <a:solidFill>
            <a:srgbClr val="FF5C39"/>
          </a:solidFill>
          <a:ln/>
        </p:spPr>
      </p:sp>
      <p:sp>
        <p:nvSpPr>
          <p:cNvPr id="12" name="Text 10"/>
          <p:cNvSpPr/>
          <p:nvPr/>
        </p:nvSpPr>
        <p:spPr>
          <a:xfrm>
            <a:off x="7699248" y="2331720"/>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30</a:t>
            </a:r>
            <a:endParaRPr lang="en-US" sz="900" dirty="0"/>
          </a:p>
        </p:txBody>
      </p:sp>
      <p:sp>
        <p:nvSpPr>
          <p:cNvPr id="13" name="Shape 11"/>
          <p:cNvSpPr/>
          <p:nvPr/>
        </p:nvSpPr>
        <p:spPr>
          <a:xfrm>
            <a:off x="8183880" y="2386584"/>
            <a:ext cx="2560320" cy="146304"/>
          </a:xfrm>
          <a:prstGeom prst="rect">
            <a:avLst/>
          </a:prstGeom>
          <a:solidFill>
            <a:srgbClr val="E6E1D8"/>
          </a:solidFill>
          <a:ln/>
        </p:spPr>
      </p:sp>
      <p:sp>
        <p:nvSpPr>
          <p:cNvPr id="14" name="Shape 12"/>
          <p:cNvSpPr/>
          <p:nvPr/>
        </p:nvSpPr>
        <p:spPr>
          <a:xfrm>
            <a:off x="8183880" y="2386584"/>
            <a:ext cx="2355494" cy="146304"/>
          </a:xfrm>
          <a:prstGeom prst="rect">
            <a:avLst/>
          </a:prstGeom>
          <a:solidFill>
            <a:srgbClr val="119E90"/>
          </a:solidFill>
          <a:ln/>
        </p:spPr>
      </p:sp>
      <p:sp>
        <p:nvSpPr>
          <p:cNvPr id="15" name="Text 13"/>
          <p:cNvSpPr/>
          <p:nvPr/>
        </p:nvSpPr>
        <p:spPr>
          <a:xfrm>
            <a:off x="10808208" y="2331720"/>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92</a:t>
            </a:r>
            <a:endParaRPr lang="en-US" sz="900" dirty="0"/>
          </a:p>
        </p:txBody>
      </p:sp>
      <p:sp>
        <p:nvSpPr>
          <p:cNvPr id="16" name="Text 14"/>
          <p:cNvSpPr/>
          <p:nvPr/>
        </p:nvSpPr>
        <p:spPr>
          <a:xfrm>
            <a:off x="841248" y="2971800"/>
            <a:ext cx="2377440" cy="274320"/>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Three-year resale</a:t>
            </a:r>
            <a:endParaRPr lang="en-US" sz="1150" dirty="0"/>
          </a:p>
        </p:txBody>
      </p:sp>
      <p:sp>
        <p:nvSpPr>
          <p:cNvPr id="17" name="Text 15"/>
          <p:cNvSpPr/>
          <p:nvPr/>
        </p:nvSpPr>
        <p:spPr>
          <a:xfrm>
            <a:off x="841248" y="3227832"/>
            <a:ext cx="4023360" cy="384048"/>
          </a:xfrm>
          <a:prstGeom prst="rect">
            <a:avLst/>
          </a:prstGeom>
          <a:noFill/>
          <a:ln/>
        </p:spPr>
        <p:txBody>
          <a:bodyPr wrap="square" lIns="0" tIns="0" rIns="0" bIns="0" rtlCol="0" anchor="t"/>
          <a:lstStyle/>
          <a:p>
            <a:pPr indent="0" marL="0">
              <a:buNone/>
            </a:pPr>
            <a:r>
              <a:rPr lang="en-US" sz="900" dirty="0">
                <a:solidFill>
                  <a:srgbClr val="6E7683"/>
                </a:solidFill>
                <a:latin typeface="Helvetica Neue" pitchFamily="34" charset="0"/>
                <a:ea typeface="Helvetica Neue" pitchFamily="34" charset="-122"/>
                <a:cs typeface="Helvetica Neue" pitchFamily="34" charset="-120"/>
              </a:rPr>
              <a:t>Apple retains 49–64% after three years; premium Windows lands nearer 30–36%.</a:t>
            </a:r>
            <a:endParaRPr lang="en-US" sz="900" dirty="0"/>
          </a:p>
        </p:txBody>
      </p:sp>
      <p:sp>
        <p:nvSpPr>
          <p:cNvPr id="18" name="Shape 16"/>
          <p:cNvSpPr/>
          <p:nvPr/>
        </p:nvSpPr>
        <p:spPr>
          <a:xfrm>
            <a:off x="5074920" y="3044952"/>
            <a:ext cx="2560320" cy="146304"/>
          </a:xfrm>
          <a:prstGeom prst="rect">
            <a:avLst/>
          </a:prstGeom>
          <a:solidFill>
            <a:srgbClr val="E6E1D8"/>
          </a:solidFill>
          <a:ln/>
        </p:spPr>
      </p:sp>
      <p:sp>
        <p:nvSpPr>
          <p:cNvPr id="19" name="Shape 17"/>
          <p:cNvSpPr/>
          <p:nvPr/>
        </p:nvSpPr>
        <p:spPr>
          <a:xfrm>
            <a:off x="5074920" y="3044952"/>
            <a:ext cx="2304288" cy="146304"/>
          </a:xfrm>
          <a:prstGeom prst="rect">
            <a:avLst/>
          </a:prstGeom>
          <a:solidFill>
            <a:srgbClr val="FF5C39"/>
          </a:solidFill>
          <a:ln/>
        </p:spPr>
      </p:sp>
      <p:sp>
        <p:nvSpPr>
          <p:cNvPr id="20" name="Text 18"/>
          <p:cNvSpPr/>
          <p:nvPr/>
        </p:nvSpPr>
        <p:spPr>
          <a:xfrm>
            <a:off x="7699248" y="2990088"/>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90</a:t>
            </a:r>
            <a:endParaRPr lang="en-US" sz="900" dirty="0"/>
          </a:p>
        </p:txBody>
      </p:sp>
      <p:sp>
        <p:nvSpPr>
          <p:cNvPr id="21" name="Shape 19"/>
          <p:cNvSpPr/>
          <p:nvPr/>
        </p:nvSpPr>
        <p:spPr>
          <a:xfrm>
            <a:off x="8183880" y="3044952"/>
            <a:ext cx="2560320" cy="146304"/>
          </a:xfrm>
          <a:prstGeom prst="rect">
            <a:avLst/>
          </a:prstGeom>
          <a:solidFill>
            <a:srgbClr val="E6E1D8"/>
          </a:solidFill>
          <a:ln/>
        </p:spPr>
      </p:sp>
      <p:sp>
        <p:nvSpPr>
          <p:cNvPr id="22" name="Shape 20"/>
          <p:cNvSpPr/>
          <p:nvPr/>
        </p:nvSpPr>
        <p:spPr>
          <a:xfrm>
            <a:off x="8183880" y="3044952"/>
            <a:ext cx="1024128" cy="146304"/>
          </a:xfrm>
          <a:prstGeom prst="rect">
            <a:avLst/>
          </a:prstGeom>
          <a:solidFill>
            <a:srgbClr val="119E90"/>
          </a:solidFill>
          <a:ln/>
        </p:spPr>
      </p:sp>
      <p:sp>
        <p:nvSpPr>
          <p:cNvPr id="23" name="Text 21"/>
          <p:cNvSpPr/>
          <p:nvPr/>
        </p:nvSpPr>
        <p:spPr>
          <a:xfrm>
            <a:off x="10808208" y="2990088"/>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40</a:t>
            </a:r>
            <a:endParaRPr lang="en-US" sz="900" dirty="0"/>
          </a:p>
        </p:txBody>
      </p:sp>
      <p:sp>
        <p:nvSpPr>
          <p:cNvPr id="24" name="Text 22"/>
          <p:cNvSpPr/>
          <p:nvPr/>
        </p:nvSpPr>
        <p:spPr>
          <a:xfrm>
            <a:off x="841248" y="3630168"/>
            <a:ext cx="2377440" cy="274320"/>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Battery under load</a:t>
            </a:r>
            <a:endParaRPr lang="en-US" sz="1150" dirty="0"/>
          </a:p>
        </p:txBody>
      </p:sp>
      <p:sp>
        <p:nvSpPr>
          <p:cNvPr id="25" name="Text 23"/>
          <p:cNvSpPr/>
          <p:nvPr/>
        </p:nvSpPr>
        <p:spPr>
          <a:xfrm>
            <a:off x="841248" y="3886200"/>
            <a:ext cx="4023360" cy="384048"/>
          </a:xfrm>
          <a:prstGeom prst="rect">
            <a:avLst/>
          </a:prstGeom>
          <a:noFill/>
          <a:ln/>
        </p:spPr>
        <p:txBody>
          <a:bodyPr wrap="square" lIns="0" tIns="0" rIns="0" bIns="0" rtlCol="0" anchor="t"/>
          <a:lstStyle/>
          <a:p>
            <a:pPr indent="0" marL="0">
              <a:buNone/>
            </a:pPr>
            <a:r>
              <a:rPr lang="en-US" sz="900" dirty="0">
                <a:solidFill>
                  <a:srgbClr val="6E7683"/>
                </a:solidFill>
                <a:latin typeface="Helvetica Neue" pitchFamily="34" charset="0"/>
                <a:ea typeface="Helvetica Neue" pitchFamily="34" charset="-122"/>
                <a:cs typeface="Helvetica Neue" pitchFamily="34" charset="-120"/>
              </a:rPr>
              <a:t>The ProArt drops to 4–5 hours rendering, and clocks down further on battery.</a:t>
            </a:r>
            <a:endParaRPr lang="en-US" sz="900" dirty="0"/>
          </a:p>
        </p:txBody>
      </p:sp>
      <p:sp>
        <p:nvSpPr>
          <p:cNvPr id="26" name="Shape 24"/>
          <p:cNvSpPr/>
          <p:nvPr/>
        </p:nvSpPr>
        <p:spPr>
          <a:xfrm>
            <a:off x="5074920" y="3703320"/>
            <a:ext cx="2560320" cy="146304"/>
          </a:xfrm>
          <a:prstGeom prst="rect">
            <a:avLst/>
          </a:prstGeom>
          <a:solidFill>
            <a:srgbClr val="E6E1D8"/>
          </a:solidFill>
          <a:ln/>
        </p:spPr>
      </p:sp>
      <p:sp>
        <p:nvSpPr>
          <p:cNvPr id="27" name="Shape 25"/>
          <p:cNvSpPr/>
          <p:nvPr/>
        </p:nvSpPr>
        <p:spPr>
          <a:xfrm>
            <a:off x="5074920" y="3703320"/>
            <a:ext cx="2253082" cy="146304"/>
          </a:xfrm>
          <a:prstGeom prst="rect">
            <a:avLst/>
          </a:prstGeom>
          <a:solidFill>
            <a:srgbClr val="FF5C39"/>
          </a:solidFill>
          <a:ln/>
        </p:spPr>
      </p:sp>
      <p:sp>
        <p:nvSpPr>
          <p:cNvPr id="28" name="Text 26"/>
          <p:cNvSpPr/>
          <p:nvPr/>
        </p:nvSpPr>
        <p:spPr>
          <a:xfrm>
            <a:off x="7699248" y="3648456"/>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88</a:t>
            </a:r>
            <a:endParaRPr lang="en-US" sz="900" dirty="0"/>
          </a:p>
        </p:txBody>
      </p:sp>
      <p:sp>
        <p:nvSpPr>
          <p:cNvPr id="29" name="Shape 27"/>
          <p:cNvSpPr/>
          <p:nvPr/>
        </p:nvSpPr>
        <p:spPr>
          <a:xfrm>
            <a:off x="8183880" y="3703320"/>
            <a:ext cx="2560320" cy="146304"/>
          </a:xfrm>
          <a:prstGeom prst="rect">
            <a:avLst/>
          </a:prstGeom>
          <a:solidFill>
            <a:srgbClr val="E6E1D8"/>
          </a:solidFill>
          <a:ln/>
        </p:spPr>
      </p:sp>
      <p:sp>
        <p:nvSpPr>
          <p:cNvPr id="30" name="Shape 28"/>
          <p:cNvSpPr/>
          <p:nvPr/>
        </p:nvSpPr>
        <p:spPr>
          <a:xfrm>
            <a:off x="8183880" y="3703320"/>
            <a:ext cx="870509" cy="146304"/>
          </a:xfrm>
          <a:prstGeom prst="rect">
            <a:avLst/>
          </a:prstGeom>
          <a:solidFill>
            <a:srgbClr val="119E90"/>
          </a:solidFill>
          <a:ln/>
        </p:spPr>
      </p:sp>
      <p:sp>
        <p:nvSpPr>
          <p:cNvPr id="31" name="Text 29"/>
          <p:cNvSpPr/>
          <p:nvPr/>
        </p:nvSpPr>
        <p:spPr>
          <a:xfrm>
            <a:off x="10808208" y="3648456"/>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34</a:t>
            </a:r>
            <a:endParaRPr lang="en-US" sz="900" dirty="0"/>
          </a:p>
        </p:txBody>
      </p:sp>
      <p:sp>
        <p:nvSpPr>
          <p:cNvPr id="32" name="Text 30"/>
          <p:cNvSpPr/>
          <p:nvPr/>
        </p:nvSpPr>
        <p:spPr>
          <a:xfrm>
            <a:off x="841248" y="4288536"/>
            <a:ext cx="2377440" cy="274320"/>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Colour pipeline fuss</a:t>
            </a:r>
            <a:endParaRPr lang="en-US" sz="1150" dirty="0"/>
          </a:p>
        </p:txBody>
      </p:sp>
      <p:sp>
        <p:nvSpPr>
          <p:cNvPr id="33" name="Text 31"/>
          <p:cNvSpPr/>
          <p:nvPr/>
        </p:nvSpPr>
        <p:spPr>
          <a:xfrm>
            <a:off x="841248" y="4544568"/>
            <a:ext cx="4023360" cy="384048"/>
          </a:xfrm>
          <a:prstGeom prst="rect">
            <a:avLst/>
          </a:prstGeom>
          <a:noFill/>
          <a:ln/>
        </p:spPr>
        <p:txBody>
          <a:bodyPr wrap="square" lIns="0" tIns="0" rIns="0" bIns="0" rtlCol="0" anchor="t"/>
          <a:lstStyle/>
          <a:p>
            <a:pPr indent="0" marL="0">
              <a:buNone/>
            </a:pPr>
            <a:r>
              <a:rPr lang="en-US" sz="900" dirty="0">
                <a:solidFill>
                  <a:srgbClr val="6E7683"/>
                </a:solidFill>
                <a:latin typeface="Helvetica Neue" pitchFamily="34" charset="0"/>
                <a:ea typeface="Helvetica Neue" pitchFamily="34" charset="-122"/>
                <a:cs typeface="Helvetica Neue" pitchFamily="34" charset="-120"/>
              </a:rPr>
              <a:t>macOS colour management with Adobe is simply less fiddly in practice.</a:t>
            </a:r>
            <a:endParaRPr lang="en-US" sz="900" dirty="0"/>
          </a:p>
        </p:txBody>
      </p:sp>
      <p:sp>
        <p:nvSpPr>
          <p:cNvPr id="34" name="Shape 32"/>
          <p:cNvSpPr/>
          <p:nvPr/>
        </p:nvSpPr>
        <p:spPr>
          <a:xfrm>
            <a:off x="5074920" y="4361688"/>
            <a:ext cx="2560320" cy="146304"/>
          </a:xfrm>
          <a:prstGeom prst="rect">
            <a:avLst/>
          </a:prstGeom>
          <a:solidFill>
            <a:srgbClr val="E6E1D8"/>
          </a:solidFill>
          <a:ln/>
        </p:spPr>
      </p:sp>
      <p:sp>
        <p:nvSpPr>
          <p:cNvPr id="35" name="Shape 33"/>
          <p:cNvSpPr/>
          <p:nvPr/>
        </p:nvSpPr>
        <p:spPr>
          <a:xfrm>
            <a:off x="5074920" y="4361688"/>
            <a:ext cx="2201875" cy="146304"/>
          </a:xfrm>
          <a:prstGeom prst="rect">
            <a:avLst/>
          </a:prstGeom>
          <a:solidFill>
            <a:srgbClr val="FF5C39"/>
          </a:solidFill>
          <a:ln/>
        </p:spPr>
      </p:sp>
      <p:sp>
        <p:nvSpPr>
          <p:cNvPr id="36" name="Text 34"/>
          <p:cNvSpPr/>
          <p:nvPr/>
        </p:nvSpPr>
        <p:spPr>
          <a:xfrm>
            <a:off x="7699248" y="4306824"/>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86</a:t>
            </a:r>
            <a:endParaRPr lang="en-US" sz="900" dirty="0"/>
          </a:p>
        </p:txBody>
      </p:sp>
      <p:sp>
        <p:nvSpPr>
          <p:cNvPr id="37" name="Shape 35"/>
          <p:cNvSpPr/>
          <p:nvPr/>
        </p:nvSpPr>
        <p:spPr>
          <a:xfrm>
            <a:off x="8183880" y="4361688"/>
            <a:ext cx="2560320" cy="146304"/>
          </a:xfrm>
          <a:prstGeom prst="rect">
            <a:avLst/>
          </a:prstGeom>
          <a:solidFill>
            <a:srgbClr val="E6E1D8"/>
          </a:solidFill>
          <a:ln/>
        </p:spPr>
      </p:sp>
      <p:sp>
        <p:nvSpPr>
          <p:cNvPr id="38" name="Shape 36"/>
          <p:cNvSpPr/>
          <p:nvPr/>
        </p:nvSpPr>
        <p:spPr>
          <a:xfrm>
            <a:off x="8183880" y="4361688"/>
            <a:ext cx="1484986" cy="146304"/>
          </a:xfrm>
          <a:prstGeom prst="rect">
            <a:avLst/>
          </a:prstGeom>
          <a:solidFill>
            <a:srgbClr val="119E90"/>
          </a:solidFill>
          <a:ln/>
        </p:spPr>
      </p:sp>
      <p:sp>
        <p:nvSpPr>
          <p:cNvPr id="39" name="Text 37"/>
          <p:cNvSpPr/>
          <p:nvPr/>
        </p:nvSpPr>
        <p:spPr>
          <a:xfrm>
            <a:off x="10808208" y="4306824"/>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58</a:t>
            </a:r>
            <a:endParaRPr lang="en-US" sz="900" dirty="0"/>
          </a:p>
        </p:txBody>
      </p:sp>
      <p:sp>
        <p:nvSpPr>
          <p:cNvPr id="40" name="Text 38"/>
          <p:cNvSpPr/>
          <p:nvPr/>
        </p:nvSpPr>
        <p:spPr>
          <a:xfrm>
            <a:off x="841248" y="4946904"/>
            <a:ext cx="2377440" cy="274320"/>
          </a:xfrm>
          <a:prstGeom prst="rect">
            <a:avLst/>
          </a:prstGeom>
          <a:noFill/>
          <a:ln/>
        </p:spPr>
        <p:txBody>
          <a:bodyPr wrap="square" lIns="0" tIns="0" rIns="0" bIns="0" rtlCol="0" anchor="ctr"/>
          <a:lstStyle/>
          <a:p>
            <a:pPr indent="0" marL="0">
              <a:buNone/>
            </a:pPr>
            <a:r>
              <a:rPr lang="en-US" sz="1150" b="1" dirty="0">
                <a:solidFill>
                  <a:srgbClr val="14181D"/>
                </a:solidFill>
                <a:latin typeface="Helvetica Neue" pitchFamily="34" charset="0"/>
                <a:ea typeface="Helvetica Neue" pitchFamily="34" charset="-122"/>
                <a:cs typeface="Helvetica Neue" pitchFamily="34" charset="-120"/>
              </a:rPr>
              <a:t>GPU-accelerated work</a:t>
            </a:r>
            <a:endParaRPr lang="en-US" sz="1150" dirty="0"/>
          </a:p>
        </p:txBody>
      </p:sp>
      <p:sp>
        <p:nvSpPr>
          <p:cNvPr id="41" name="Text 39"/>
          <p:cNvSpPr/>
          <p:nvPr/>
        </p:nvSpPr>
        <p:spPr>
          <a:xfrm>
            <a:off x="841248" y="5202936"/>
            <a:ext cx="4023360" cy="384048"/>
          </a:xfrm>
          <a:prstGeom prst="rect">
            <a:avLst/>
          </a:prstGeom>
          <a:noFill/>
          <a:ln/>
        </p:spPr>
        <p:txBody>
          <a:bodyPr wrap="square" lIns="0" tIns="0" rIns="0" bIns="0" rtlCol="0" anchor="t"/>
          <a:lstStyle/>
          <a:p>
            <a:pPr indent="0" marL="0">
              <a:buNone/>
            </a:pPr>
            <a:r>
              <a:rPr lang="en-US" sz="900" dirty="0">
                <a:solidFill>
                  <a:srgbClr val="6E7683"/>
                </a:solidFill>
                <a:latin typeface="Helvetica Neue" pitchFamily="34" charset="0"/>
                <a:ea typeface="Helvetica Neue" pitchFamily="34" charset="-122"/>
                <a:cs typeface="Helvetica Neue" pitchFamily="34" charset="-120"/>
              </a:rPr>
              <a:t>CUDA, OptiX and Blender performance are where Windows is genuinely uncatchable.</a:t>
            </a:r>
            <a:endParaRPr lang="en-US" sz="900" dirty="0"/>
          </a:p>
        </p:txBody>
      </p:sp>
      <p:sp>
        <p:nvSpPr>
          <p:cNvPr id="42" name="Shape 40"/>
          <p:cNvSpPr/>
          <p:nvPr/>
        </p:nvSpPr>
        <p:spPr>
          <a:xfrm>
            <a:off x="5074920" y="5020056"/>
            <a:ext cx="2560320" cy="146304"/>
          </a:xfrm>
          <a:prstGeom prst="rect">
            <a:avLst/>
          </a:prstGeom>
          <a:solidFill>
            <a:srgbClr val="E6E1D8"/>
          </a:solidFill>
          <a:ln/>
        </p:spPr>
      </p:sp>
      <p:sp>
        <p:nvSpPr>
          <p:cNvPr id="43" name="Shape 41"/>
          <p:cNvSpPr/>
          <p:nvPr/>
        </p:nvSpPr>
        <p:spPr>
          <a:xfrm>
            <a:off x="5074920" y="5020056"/>
            <a:ext cx="1408176" cy="146304"/>
          </a:xfrm>
          <a:prstGeom prst="rect">
            <a:avLst/>
          </a:prstGeom>
          <a:solidFill>
            <a:srgbClr val="FF5C39"/>
          </a:solidFill>
          <a:ln/>
        </p:spPr>
      </p:sp>
      <p:sp>
        <p:nvSpPr>
          <p:cNvPr id="44" name="Text 42"/>
          <p:cNvSpPr/>
          <p:nvPr/>
        </p:nvSpPr>
        <p:spPr>
          <a:xfrm>
            <a:off x="7699248" y="4965192"/>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55</a:t>
            </a:r>
            <a:endParaRPr lang="en-US" sz="900" dirty="0"/>
          </a:p>
        </p:txBody>
      </p:sp>
      <p:sp>
        <p:nvSpPr>
          <p:cNvPr id="45" name="Shape 43"/>
          <p:cNvSpPr/>
          <p:nvPr/>
        </p:nvSpPr>
        <p:spPr>
          <a:xfrm>
            <a:off x="8183880" y="5020056"/>
            <a:ext cx="2560320" cy="146304"/>
          </a:xfrm>
          <a:prstGeom prst="rect">
            <a:avLst/>
          </a:prstGeom>
          <a:solidFill>
            <a:srgbClr val="E6E1D8"/>
          </a:solidFill>
          <a:ln/>
        </p:spPr>
      </p:sp>
      <p:sp>
        <p:nvSpPr>
          <p:cNvPr id="46" name="Shape 44"/>
          <p:cNvSpPr/>
          <p:nvPr/>
        </p:nvSpPr>
        <p:spPr>
          <a:xfrm>
            <a:off x="8183880" y="5020056"/>
            <a:ext cx="2432304" cy="146304"/>
          </a:xfrm>
          <a:prstGeom prst="rect">
            <a:avLst/>
          </a:prstGeom>
          <a:solidFill>
            <a:srgbClr val="119E90"/>
          </a:solidFill>
          <a:ln/>
        </p:spPr>
      </p:sp>
      <p:sp>
        <p:nvSpPr>
          <p:cNvPr id="47" name="Text 45"/>
          <p:cNvSpPr/>
          <p:nvPr/>
        </p:nvSpPr>
        <p:spPr>
          <a:xfrm>
            <a:off x="10808208" y="4965192"/>
            <a:ext cx="384048" cy="256032"/>
          </a:xfrm>
          <a:prstGeom prst="rect">
            <a:avLst/>
          </a:prstGeom>
          <a:noFill/>
          <a:ln/>
        </p:spPr>
        <p:txBody>
          <a:bodyPr wrap="square" lIns="0" tIns="0" rIns="0" bIns="0" rtlCol="0" anchor="ctr"/>
          <a:lstStyle/>
          <a:p>
            <a:pPr indent="0" marL="0">
              <a:buNone/>
            </a:pPr>
            <a:r>
              <a:rPr lang="en-US" sz="900" dirty="0">
                <a:solidFill>
                  <a:srgbClr val="6E7683"/>
                </a:solidFill>
                <a:latin typeface="Courier New" pitchFamily="34" charset="0"/>
                <a:ea typeface="Courier New" pitchFamily="34" charset="-122"/>
                <a:cs typeface="Courier New" pitchFamily="34" charset="-120"/>
              </a:rPr>
              <a:t>95</a:t>
            </a:r>
            <a:endParaRPr lang="en-US" sz="900" dirty="0"/>
          </a:p>
        </p:txBody>
      </p:sp>
      <p:sp>
        <p:nvSpPr>
          <p:cNvPr id="48" name="Shape 46"/>
          <p:cNvSpPr/>
          <p:nvPr/>
        </p:nvSpPr>
        <p:spPr>
          <a:xfrm>
            <a:off x="804672" y="5541264"/>
            <a:ext cx="10607040" cy="658368"/>
          </a:xfrm>
          <a:prstGeom prst="rect">
            <a:avLst/>
          </a:prstGeom>
          <a:solidFill>
            <a:srgbClr val="FFFFFF"/>
          </a:solidFill>
          <a:ln w="9525">
            <a:solidFill>
              <a:srgbClr val="DED9D0"/>
            </a:solidFill>
            <a:prstDash val="solid"/>
          </a:ln>
        </p:spPr>
      </p:sp>
      <p:sp>
        <p:nvSpPr>
          <p:cNvPr id="49" name="Shape 47"/>
          <p:cNvSpPr/>
          <p:nvPr/>
        </p:nvSpPr>
        <p:spPr>
          <a:xfrm>
            <a:off x="804672" y="5541264"/>
            <a:ext cx="45720" cy="658368"/>
          </a:xfrm>
          <a:prstGeom prst="rect">
            <a:avLst/>
          </a:prstGeom>
          <a:solidFill>
            <a:srgbClr val="119E90"/>
          </a:solidFill>
          <a:ln/>
        </p:spPr>
      </p:sp>
      <p:sp>
        <p:nvSpPr>
          <p:cNvPr id="50" name="Text 48"/>
          <p:cNvSpPr/>
          <p:nvPr/>
        </p:nvSpPr>
        <p:spPr>
          <a:xfrm>
            <a:off x="1024128" y="5623560"/>
            <a:ext cx="10149840" cy="201168"/>
          </a:xfrm>
          <a:prstGeom prst="rect">
            <a:avLst/>
          </a:prstGeom>
          <a:noFill/>
          <a:ln/>
        </p:spPr>
        <p:txBody>
          <a:bodyPr wrap="square" lIns="0" tIns="0" rIns="0" bIns="0" rtlCol="0" anchor="ctr"/>
          <a:lstStyle/>
          <a:p>
            <a:pPr indent="0" marL="0">
              <a:buNone/>
            </a:pPr>
            <a:r>
              <a:rPr lang="en-US" sz="850" spc="180" kern="0" dirty="0">
                <a:solidFill>
                  <a:srgbClr val="119E90"/>
                </a:solidFill>
                <a:latin typeface="Courier New" pitchFamily="34" charset="0"/>
                <a:ea typeface="Courier New" pitchFamily="34" charset="-122"/>
                <a:cs typeface="Courier New" pitchFamily="34" charset="-120"/>
              </a:rPr>
              <a:t>DECISION RULE</a:t>
            </a:r>
            <a:endParaRPr lang="en-US" sz="850" dirty="0"/>
          </a:p>
        </p:txBody>
      </p:sp>
      <p:sp>
        <p:nvSpPr>
          <p:cNvPr id="51" name="Text 49"/>
          <p:cNvSpPr/>
          <p:nvPr/>
        </p:nvSpPr>
        <p:spPr>
          <a:xfrm>
            <a:off x="1024128" y="5824728"/>
            <a:ext cx="10149840" cy="292608"/>
          </a:xfrm>
          <a:prstGeom prst="rect">
            <a:avLst/>
          </a:prstGeom>
          <a:noFill/>
          <a:ln/>
        </p:spPr>
        <p:txBody>
          <a:bodyPr wrap="square" lIns="0" tIns="0" rIns="0" bIns="0" rtlCol="0" anchor="t"/>
          <a:lstStyle/>
          <a:p>
            <a:pPr indent="0" marL="0">
              <a:buNone/>
            </a:pPr>
            <a:r>
              <a:rPr lang="en-US" sz="1100" dirty="0">
                <a:solidFill>
                  <a:srgbClr val="14181D"/>
                </a:solidFill>
                <a:latin typeface="Helvetica Neue" pitchFamily="34" charset="0"/>
                <a:ea typeface="Helvetica Neue" pitchFamily="34" charset="-122"/>
                <a:cs typeface="Helvetica Neue" pitchFamily="34" charset="-120"/>
              </a:rPr>
              <a:t>Choose Windows if you need CUDA, real 3D, or an x86-only plugin — or if the budget ceiling is hard. Choose Apple for lower five-year cost, silence and fewer colour-pipeline surprises.</a:t>
            </a:r>
            <a:endParaRPr lang="en-US" sz="1100" dirty="0"/>
          </a:p>
        </p:txBody>
      </p:sp>
      <p:sp>
        <p:nvSpPr>
          <p:cNvPr id="52" name="Shape 50"/>
          <p:cNvSpPr/>
          <p:nvPr/>
        </p:nvSpPr>
        <p:spPr>
          <a:xfrm>
            <a:off x="566928" y="6199632"/>
            <a:ext cx="11064240" cy="10973"/>
          </a:xfrm>
          <a:prstGeom prst="rect">
            <a:avLst/>
          </a:prstGeom>
          <a:solidFill>
            <a:srgbClr val="DED9D0"/>
          </a:solidFill>
          <a:ln/>
        </p:spPr>
      </p:sp>
      <p:sp>
        <p:nvSpPr>
          <p:cNvPr id="53" name="Text 51"/>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Tradeoff · macOS vs Windows</a:t>
            </a:r>
            <a:endParaRPr lang="en-US" sz="900" dirty="0"/>
          </a:p>
        </p:txBody>
      </p:sp>
      <p:sp>
        <p:nvSpPr>
          <p:cNvPr id="54" name="Text 52"/>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07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0C0F"/>
        </a:solidFill>
      </p:bgPr>
    </p:bg>
    <p:spTree>
      <p:nvGrpSpPr>
        <p:cNvPr id="1" name=""/>
        <p:cNvGrpSpPr/>
        <p:nvPr/>
      </p:nvGrpSpPr>
      <p:grpSpPr>
        <a:xfrm>
          <a:off x="0" y="0"/>
          <a:ext cx="0" cy="0"/>
          <a:chOff x="0" y="0"/>
          <a:chExt cx="0" cy="0"/>
        </a:xfrm>
      </p:grpSpPr>
      <p:sp>
        <p:nvSpPr>
          <p:cNvPr id="2" name="Shape 0"/>
          <p:cNvSpPr/>
          <p:nvPr/>
        </p:nvSpPr>
        <p:spPr>
          <a:xfrm>
            <a:off x="0" y="0"/>
            <a:ext cx="118872" cy="1920240"/>
          </a:xfrm>
          <a:prstGeom prst="rect">
            <a:avLst/>
          </a:prstGeom>
          <a:solidFill>
            <a:srgbClr val="FF5C39"/>
          </a:solidFill>
          <a:ln/>
        </p:spPr>
      </p:sp>
      <p:sp>
        <p:nvSpPr>
          <p:cNvPr id="3" name="Shape 1"/>
          <p:cNvSpPr/>
          <p:nvPr/>
        </p:nvSpPr>
        <p:spPr>
          <a:xfrm>
            <a:off x="0" y="0"/>
            <a:ext cx="1920240" cy="118872"/>
          </a:xfrm>
          <a:prstGeom prst="rect">
            <a:avLst/>
          </a:prstGeom>
          <a:solidFill>
            <a:srgbClr val="FF5C39"/>
          </a:solidFill>
          <a:ln/>
        </p:spPr>
      </p:sp>
      <p:sp>
        <p:nvSpPr>
          <p:cNvPr id="4" name="Text 2"/>
          <p:cNvSpPr/>
          <p:nvPr/>
        </p:nvSpPr>
        <p:spPr>
          <a:xfrm>
            <a:off x="822960" y="960120"/>
            <a:ext cx="8229600" cy="274320"/>
          </a:xfrm>
          <a:prstGeom prst="rect">
            <a:avLst/>
          </a:prstGeom>
          <a:noFill/>
          <a:ln/>
        </p:spPr>
        <p:txBody>
          <a:bodyPr wrap="square" lIns="0" tIns="0" rIns="0" bIns="0" rtlCol="0" anchor="ctr"/>
          <a:lstStyle/>
          <a:p>
            <a:pPr indent="0" marL="0">
              <a:buNone/>
            </a:pPr>
            <a:r>
              <a:rPr lang="en-US" sz="1050" spc="260" kern="0" dirty="0">
                <a:solidFill>
                  <a:srgbClr val="FFC24B"/>
                </a:solidFill>
                <a:latin typeface="Courier New" pitchFamily="34" charset="0"/>
                <a:ea typeface="Courier New" pitchFamily="34" charset="-122"/>
                <a:cs typeface="Courier New" pitchFamily="34" charset="-120"/>
              </a:rPr>
              <a:t>06 · THE DISQUALIFIER</a:t>
            </a:r>
            <a:endParaRPr lang="en-US" sz="1050" dirty="0"/>
          </a:p>
        </p:txBody>
      </p:sp>
      <p:sp>
        <p:nvSpPr>
          <p:cNvPr id="5" name="Text 3"/>
          <p:cNvSpPr/>
          <p:nvPr/>
        </p:nvSpPr>
        <p:spPr>
          <a:xfrm>
            <a:off x="804672" y="1371600"/>
            <a:ext cx="10424160" cy="1005840"/>
          </a:xfrm>
          <a:prstGeom prst="rect">
            <a:avLst/>
          </a:prstGeom>
          <a:noFill/>
          <a:ln/>
        </p:spPr>
        <p:txBody>
          <a:bodyPr wrap="square" lIns="0" tIns="0" rIns="0" bIns="0" rtlCol="0" anchor="t"/>
          <a:lstStyle/>
          <a:p>
            <a:pPr indent="0" marL="0">
              <a:buNone/>
            </a:pPr>
            <a:r>
              <a:rPr lang="en-US" sz="2900" b="1" dirty="0">
                <a:solidFill>
                  <a:srgbClr val="F7F5F1"/>
                </a:solidFill>
                <a:latin typeface="Helvetica Neue" pitchFamily="34" charset="0"/>
                <a:ea typeface="Helvetica Neue" pitchFamily="34" charset="-122"/>
                <a:cs typeface="Helvetica Neue" pitchFamily="34" charset="-120"/>
              </a:rPr>
              <a:t>One entire category is ruled out — </a:t>
            </a:r>
            <a:pPr indent="0" marL="0">
              <a:buNone/>
            </a:pPr>
            <a:r>
              <a:rPr lang="en-US" sz="2900" b="1" dirty="0">
                <a:solidFill>
                  <a:srgbClr val="FFC24B"/>
                </a:solidFill>
                <a:latin typeface="Helvetica Neue" pitchFamily="34" charset="0"/>
                <a:ea typeface="Helvetica Neue" pitchFamily="34" charset="-122"/>
                <a:cs typeface="Helvetica Neue" pitchFamily="34" charset="-120"/>
              </a:rPr>
              <a:t>and it is the one that benchmarks best.</a:t>
            </a:r>
            <a:endParaRPr lang="en-US" sz="2900" dirty="0"/>
          </a:p>
        </p:txBody>
      </p:sp>
      <p:sp>
        <p:nvSpPr>
          <p:cNvPr id="6" name="Text 4"/>
          <p:cNvSpPr/>
          <p:nvPr/>
        </p:nvSpPr>
        <p:spPr>
          <a:xfrm>
            <a:off x="822960" y="2331720"/>
            <a:ext cx="10241280" cy="731520"/>
          </a:xfrm>
          <a:prstGeom prst="rect">
            <a:avLst/>
          </a:prstGeom>
          <a:noFill/>
          <a:ln/>
        </p:spPr>
        <p:txBody>
          <a:bodyPr wrap="square" lIns="0" tIns="0" rIns="0" bIns="0" rtlCol="0" anchor="t"/>
          <a:lstStyle/>
          <a:p>
            <a:pPr indent="0" marL="0">
              <a:buNone/>
            </a:pPr>
            <a:r>
              <a:rPr lang="en-US" sz="1250" dirty="0">
                <a:solidFill>
                  <a:srgbClr val="98A2AE"/>
                </a:solidFill>
                <a:latin typeface="Helvetica Neue" pitchFamily="34" charset="0"/>
                <a:ea typeface="Helvetica Neue" pitchFamily="34" charset="-122"/>
                <a:cs typeface="Helvetica Neue" pitchFamily="34" charset="-120"/>
              </a:rPr>
              <a:t>Snapdragon X2 laptops such as the ASUS Zenbook A16 post the best battery life and AI figures in this field. Adobe now ships native ARM64 builds of Premiere Pro, After Effects, Audition and Media Encoder. The problem is everything around those apps.</a:t>
            </a:r>
            <a:endParaRPr lang="en-US" sz="1250" dirty="0"/>
          </a:p>
        </p:txBody>
      </p:sp>
      <p:sp>
        <p:nvSpPr>
          <p:cNvPr id="7" name="Shape 5"/>
          <p:cNvSpPr/>
          <p:nvPr/>
        </p:nvSpPr>
        <p:spPr>
          <a:xfrm>
            <a:off x="804672" y="3246120"/>
            <a:ext cx="5120640" cy="1042416"/>
          </a:xfrm>
          <a:prstGeom prst="rect">
            <a:avLst/>
          </a:prstGeom>
          <a:solidFill>
            <a:srgbClr val="161B22"/>
          </a:solidFill>
          <a:ln/>
        </p:spPr>
      </p:sp>
      <p:sp>
        <p:nvSpPr>
          <p:cNvPr id="8" name="Shape 6"/>
          <p:cNvSpPr/>
          <p:nvPr/>
        </p:nvSpPr>
        <p:spPr>
          <a:xfrm>
            <a:off x="804672" y="3246120"/>
            <a:ext cx="41148" cy="1042416"/>
          </a:xfrm>
          <a:prstGeom prst="rect">
            <a:avLst/>
          </a:prstGeom>
          <a:solidFill>
            <a:srgbClr val="FFC24B"/>
          </a:solidFill>
          <a:ln/>
        </p:spPr>
      </p:sp>
      <p:sp>
        <p:nvSpPr>
          <p:cNvPr id="9" name="Text 7"/>
          <p:cNvSpPr/>
          <p:nvPr/>
        </p:nvSpPr>
        <p:spPr>
          <a:xfrm>
            <a:off x="1024128" y="3374136"/>
            <a:ext cx="4709160" cy="292608"/>
          </a:xfrm>
          <a:prstGeom prst="rect">
            <a:avLst/>
          </a:prstGeom>
          <a:noFill/>
          <a:ln/>
        </p:spPr>
        <p:txBody>
          <a:bodyPr wrap="square" lIns="0" tIns="0" rIns="0" bIns="0" rtlCol="0" anchor="ctr"/>
          <a:lstStyle/>
          <a:p>
            <a:pPr indent="0" marL="0">
              <a:buNone/>
            </a:pPr>
            <a:r>
              <a:rPr lang="en-US" sz="1300" b="1" dirty="0">
                <a:solidFill>
                  <a:srgbClr val="F7F5F1"/>
                </a:solidFill>
                <a:latin typeface="Helvetica Neue" pitchFamily="34" charset="0"/>
                <a:ea typeface="Helvetica Neue" pitchFamily="34" charset="-122"/>
                <a:cs typeface="Helvetica Neue" pitchFamily="34" charset="-120"/>
              </a:rPr>
              <a:t>x86 plugins do not load</a:t>
            </a:r>
            <a:endParaRPr lang="en-US" sz="1300" dirty="0"/>
          </a:p>
        </p:txBody>
      </p:sp>
      <p:sp>
        <p:nvSpPr>
          <p:cNvPr id="10" name="Text 8"/>
          <p:cNvSpPr/>
          <p:nvPr/>
        </p:nvSpPr>
        <p:spPr>
          <a:xfrm>
            <a:off x="1024128" y="3685032"/>
            <a:ext cx="4709160" cy="512064"/>
          </a:xfrm>
          <a:prstGeom prst="rect">
            <a:avLst/>
          </a:prstGeom>
          <a:noFill/>
          <a:ln/>
        </p:spPr>
        <p:txBody>
          <a:bodyPr wrap="square" lIns="0" tIns="0" rIns="0" bIns="0" rtlCol="0" anchor="t"/>
          <a:lstStyle/>
          <a:p>
            <a:pPr indent="0" marL="0">
              <a:buNone/>
            </a:pPr>
            <a:r>
              <a:rPr lang="en-US" sz="1050" dirty="0">
                <a:solidFill>
                  <a:srgbClr val="98A2AE"/>
                </a:solidFill>
                <a:latin typeface="Helvetica Neue" pitchFamily="34" charset="0"/>
                <a:ea typeface="Helvetica Neue" pitchFamily="34" charset="-122"/>
                <a:cs typeface="Helvetica Neue" pitchFamily="34" charset="-120"/>
              </a:rPr>
              <a:t>Only plugins recompiled for ARM64 work. Most of the third-party ecosystem has not shipped them.</a:t>
            </a:r>
            <a:endParaRPr lang="en-US" sz="1050" dirty="0"/>
          </a:p>
        </p:txBody>
      </p:sp>
      <p:sp>
        <p:nvSpPr>
          <p:cNvPr id="11" name="Shape 9"/>
          <p:cNvSpPr/>
          <p:nvPr/>
        </p:nvSpPr>
        <p:spPr>
          <a:xfrm>
            <a:off x="6153912" y="3246120"/>
            <a:ext cx="5120640" cy="1042416"/>
          </a:xfrm>
          <a:prstGeom prst="rect">
            <a:avLst/>
          </a:prstGeom>
          <a:solidFill>
            <a:srgbClr val="161B22"/>
          </a:solidFill>
          <a:ln/>
        </p:spPr>
      </p:sp>
      <p:sp>
        <p:nvSpPr>
          <p:cNvPr id="12" name="Shape 10"/>
          <p:cNvSpPr/>
          <p:nvPr/>
        </p:nvSpPr>
        <p:spPr>
          <a:xfrm>
            <a:off x="6153912" y="3246120"/>
            <a:ext cx="41148" cy="1042416"/>
          </a:xfrm>
          <a:prstGeom prst="rect">
            <a:avLst/>
          </a:prstGeom>
          <a:solidFill>
            <a:srgbClr val="FFC24B"/>
          </a:solidFill>
          <a:ln/>
        </p:spPr>
      </p:sp>
      <p:sp>
        <p:nvSpPr>
          <p:cNvPr id="13" name="Text 11"/>
          <p:cNvSpPr/>
          <p:nvPr/>
        </p:nvSpPr>
        <p:spPr>
          <a:xfrm>
            <a:off x="6373368" y="3374136"/>
            <a:ext cx="4709160" cy="292608"/>
          </a:xfrm>
          <a:prstGeom prst="rect">
            <a:avLst/>
          </a:prstGeom>
          <a:noFill/>
          <a:ln/>
        </p:spPr>
        <p:txBody>
          <a:bodyPr wrap="square" lIns="0" tIns="0" rIns="0" bIns="0" rtlCol="0" anchor="ctr"/>
          <a:lstStyle/>
          <a:p>
            <a:pPr indent="0" marL="0">
              <a:buNone/>
            </a:pPr>
            <a:r>
              <a:rPr lang="en-US" sz="1300" b="1" dirty="0">
                <a:solidFill>
                  <a:srgbClr val="F7F5F1"/>
                </a:solidFill>
                <a:latin typeface="Helvetica Neue" pitchFamily="34" charset="0"/>
                <a:ea typeface="Helvetica Neue" pitchFamily="34" charset="-122"/>
                <a:cs typeface="Helvetica Neue" pitchFamily="34" charset="-120"/>
              </a:rPr>
              <a:t>Missing professional codecs</a:t>
            </a:r>
            <a:endParaRPr lang="en-US" sz="1300" dirty="0"/>
          </a:p>
        </p:txBody>
      </p:sp>
      <p:sp>
        <p:nvSpPr>
          <p:cNvPr id="14" name="Text 12"/>
          <p:cNvSpPr/>
          <p:nvPr/>
        </p:nvSpPr>
        <p:spPr>
          <a:xfrm>
            <a:off x="6373368" y="3685032"/>
            <a:ext cx="4709160" cy="512064"/>
          </a:xfrm>
          <a:prstGeom prst="rect">
            <a:avLst/>
          </a:prstGeom>
          <a:noFill/>
          <a:ln/>
        </p:spPr>
        <p:txBody>
          <a:bodyPr wrap="square" lIns="0" tIns="0" rIns="0" bIns="0" rtlCol="0" anchor="t"/>
          <a:lstStyle/>
          <a:p>
            <a:pPr indent="0" marL="0">
              <a:buNone/>
            </a:pPr>
            <a:r>
              <a:rPr lang="en-US" sz="1050" dirty="0">
                <a:solidFill>
                  <a:srgbClr val="98A2AE"/>
                </a:solidFill>
                <a:latin typeface="Helvetica Neue" pitchFamily="34" charset="0"/>
                <a:ea typeface="Helvetica Neue" pitchFamily="34" charset="-122"/>
                <a:cs typeface="Helvetica Neue" pitchFamily="34" charset="-120"/>
              </a:rPr>
              <a:t>No ProRes, ARRIRAW, CineForm, JPEG2000-in-MXF or WMV support.</a:t>
            </a:r>
            <a:endParaRPr lang="en-US" sz="1050" dirty="0"/>
          </a:p>
        </p:txBody>
      </p:sp>
      <p:sp>
        <p:nvSpPr>
          <p:cNvPr id="15" name="Shape 13"/>
          <p:cNvSpPr/>
          <p:nvPr/>
        </p:nvSpPr>
        <p:spPr>
          <a:xfrm>
            <a:off x="804672" y="4453128"/>
            <a:ext cx="5120640" cy="1042416"/>
          </a:xfrm>
          <a:prstGeom prst="rect">
            <a:avLst/>
          </a:prstGeom>
          <a:solidFill>
            <a:srgbClr val="161B22"/>
          </a:solidFill>
          <a:ln/>
        </p:spPr>
      </p:sp>
      <p:sp>
        <p:nvSpPr>
          <p:cNvPr id="16" name="Shape 14"/>
          <p:cNvSpPr/>
          <p:nvPr/>
        </p:nvSpPr>
        <p:spPr>
          <a:xfrm>
            <a:off x="804672" y="4453128"/>
            <a:ext cx="41148" cy="1042416"/>
          </a:xfrm>
          <a:prstGeom prst="rect">
            <a:avLst/>
          </a:prstGeom>
          <a:solidFill>
            <a:srgbClr val="FFC24B"/>
          </a:solidFill>
          <a:ln/>
        </p:spPr>
      </p:sp>
      <p:sp>
        <p:nvSpPr>
          <p:cNvPr id="17" name="Text 15"/>
          <p:cNvSpPr/>
          <p:nvPr/>
        </p:nvSpPr>
        <p:spPr>
          <a:xfrm>
            <a:off x="1024128" y="4581144"/>
            <a:ext cx="4709160" cy="292608"/>
          </a:xfrm>
          <a:prstGeom prst="rect">
            <a:avLst/>
          </a:prstGeom>
          <a:noFill/>
          <a:ln/>
        </p:spPr>
        <p:txBody>
          <a:bodyPr wrap="square" lIns="0" tIns="0" rIns="0" bIns="0" rtlCol="0" anchor="ctr"/>
          <a:lstStyle/>
          <a:p>
            <a:pPr indent="0" marL="0">
              <a:buNone/>
            </a:pPr>
            <a:r>
              <a:rPr lang="en-US" sz="1300" b="1" dirty="0">
                <a:solidFill>
                  <a:srgbClr val="F7F5F1"/>
                </a:solidFill>
                <a:latin typeface="Helvetica Neue" pitchFamily="34" charset="0"/>
                <a:ea typeface="Helvetica Neue" pitchFamily="34" charset="-122"/>
                <a:cs typeface="Helvetica Neue" pitchFamily="34" charset="-120"/>
              </a:rPr>
              <a:t>No hardware H.264 / HEVC export</a:t>
            </a:r>
            <a:endParaRPr lang="en-US" sz="1300" dirty="0"/>
          </a:p>
        </p:txBody>
      </p:sp>
      <p:sp>
        <p:nvSpPr>
          <p:cNvPr id="18" name="Text 16"/>
          <p:cNvSpPr/>
          <p:nvPr/>
        </p:nvSpPr>
        <p:spPr>
          <a:xfrm>
            <a:off x="1024128" y="4892040"/>
            <a:ext cx="4709160" cy="512064"/>
          </a:xfrm>
          <a:prstGeom prst="rect">
            <a:avLst/>
          </a:prstGeom>
          <a:noFill/>
          <a:ln/>
        </p:spPr>
        <p:txBody>
          <a:bodyPr wrap="square" lIns="0" tIns="0" rIns="0" bIns="0" rtlCol="0" anchor="t"/>
          <a:lstStyle/>
          <a:p>
            <a:pPr indent="0" marL="0">
              <a:buNone/>
            </a:pPr>
            <a:r>
              <a:rPr lang="en-US" sz="1050" dirty="0">
                <a:solidFill>
                  <a:srgbClr val="98A2AE"/>
                </a:solidFill>
                <a:latin typeface="Helvetica Neue" pitchFamily="34" charset="0"/>
                <a:ea typeface="Helvetica Neue" pitchFamily="34" charset="-122"/>
                <a:cs typeface="Helvetica Neue" pitchFamily="34" charset="-120"/>
              </a:rPr>
              <a:t>MP4 export runs without GPU acceleration, so it is materially slower.</a:t>
            </a:r>
            <a:endParaRPr lang="en-US" sz="1050" dirty="0"/>
          </a:p>
        </p:txBody>
      </p:sp>
      <p:sp>
        <p:nvSpPr>
          <p:cNvPr id="19" name="Shape 17"/>
          <p:cNvSpPr/>
          <p:nvPr/>
        </p:nvSpPr>
        <p:spPr>
          <a:xfrm>
            <a:off x="6153912" y="4453128"/>
            <a:ext cx="5120640" cy="1042416"/>
          </a:xfrm>
          <a:prstGeom prst="rect">
            <a:avLst/>
          </a:prstGeom>
          <a:solidFill>
            <a:srgbClr val="161B22"/>
          </a:solidFill>
          <a:ln/>
        </p:spPr>
      </p:sp>
      <p:sp>
        <p:nvSpPr>
          <p:cNvPr id="20" name="Shape 18"/>
          <p:cNvSpPr/>
          <p:nvPr/>
        </p:nvSpPr>
        <p:spPr>
          <a:xfrm>
            <a:off x="6153912" y="4453128"/>
            <a:ext cx="41148" cy="1042416"/>
          </a:xfrm>
          <a:prstGeom prst="rect">
            <a:avLst/>
          </a:prstGeom>
          <a:solidFill>
            <a:srgbClr val="FFC24B"/>
          </a:solidFill>
          <a:ln/>
        </p:spPr>
      </p:sp>
      <p:sp>
        <p:nvSpPr>
          <p:cNvPr id="21" name="Text 19"/>
          <p:cNvSpPr/>
          <p:nvPr/>
        </p:nvSpPr>
        <p:spPr>
          <a:xfrm>
            <a:off x="6373368" y="4581144"/>
            <a:ext cx="4709160" cy="292608"/>
          </a:xfrm>
          <a:prstGeom prst="rect">
            <a:avLst/>
          </a:prstGeom>
          <a:noFill/>
          <a:ln/>
        </p:spPr>
        <p:txBody>
          <a:bodyPr wrap="square" lIns="0" tIns="0" rIns="0" bIns="0" rtlCol="0" anchor="ctr"/>
          <a:lstStyle/>
          <a:p>
            <a:pPr indent="0" marL="0">
              <a:buNone/>
            </a:pPr>
            <a:r>
              <a:rPr lang="en-US" sz="1300" b="1" dirty="0">
                <a:solidFill>
                  <a:srgbClr val="F7F5F1"/>
                </a:solidFill>
                <a:latin typeface="Helvetica Neue" pitchFamily="34" charset="0"/>
                <a:ea typeface="Helvetica Neue" pitchFamily="34" charset="-122"/>
                <a:cs typeface="Helvetica Neue" pitchFamily="34" charset="-120"/>
              </a:rPr>
              <a:t>No Cinema 4D renderer</a:t>
            </a:r>
            <a:endParaRPr lang="en-US" sz="1300" dirty="0"/>
          </a:p>
        </p:txBody>
      </p:sp>
      <p:sp>
        <p:nvSpPr>
          <p:cNvPr id="22" name="Text 20"/>
          <p:cNvSpPr/>
          <p:nvPr/>
        </p:nvSpPr>
        <p:spPr>
          <a:xfrm>
            <a:off x="6373368" y="4892040"/>
            <a:ext cx="4709160" cy="512064"/>
          </a:xfrm>
          <a:prstGeom prst="rect">
            <a:avLst/>
          </a:prstGeom>
          <a:noFill/>
          <a:ln/>
        </p:spPr>
        <p:txBody>
          <a:bodyPr wrap="square" lIns="0" tIns="0" rIns="0" bIns="0" rtlCol="0" anchor="t"/>
          <a:lstStyle/>
          <a:p>
            <a:pPr indent="0" marL="0">
              <a:buNone/>
            </a:pPr>
            <a:r>
              <a:rPr lang="en-US" sz="1050" dirty="0">
                <a:solidFill>
                  <a:srgbClr val="98A2AE"/>
                </a:solidFill>
                <a:latin typeface="Helvetica Neue" pitchFamily="34" charset="0"/>
                <a:ea typeface="Helvetica Neue" pitchFamily="34" charset="-122"/>
                <a:cs typeface="Helvetica Neue" pitchFamily="34" charset="-120"/>
              </a:rPr>
              <a:t>Cineware and the C4D renderer are absent from After Effects entirely.</a:t>
            </a:r>
            <a:endParaRPr lang="en-US" sz="1050" dirty="0"/>
          </a:p>
        </p:txBody>
      </p:sp>
      <p:sp>
        <p:nvSpPr>
          <p:cNvPr id="23" name="Shape 21"/>
          <p:cNvSpPr/>
          <p:nvPr/>
        </p:nvSpPr>
        <p:spPr>
          <a:xfrm>
            <a:off x="804672" y="5779008"/>
            <a:ext cx="10607040" cy="548640"/>
          </a:xfrm>
          <a:prstGeom prst="rect">
            <a:avLst/>
          </a:prstGeom>
          <a:solidFill>
            <a:srgbClr val="3A2A14"/>
          </a:solidFill>
          <a:ln/>
        </p:spPr>
      </p:sp>
      <p:sp>
        <p:nvSpPr>
          <p:cNvPr id="24" name="Shape 22"/>
          <p:cNvSpPr/>
          <p:nvPr/>
        </p:nvSpPr>
        <p:spPr>
          <a:xfrm>
            <a:off x="804672" y="5779008"/>
            <a:ext cx="45720" cy="548640"/>
          </a:xfrm>
          <a:prstGeom prst="rect">
            <a:avLst/>
          </a:prstGeom>
          <a:solidFill>
            <a:srgbClr val="FFC24B"/>
          </a:solidFill>
          <a:ln/>
        </p:spPr>
      </p:sp>
      <p:sp>
        <p:nvSpPr>
          <p:cNvPr id="25" name="Text 23"/>
          <p:cNvSpPr/>
          <p:nvPr/>
        </p:nvSpPr>
        <p:spPr>
          <a:xfrm>
            <a:off x="1042416" y="5779008"/>
            <a:ext cx="10241280" cy="548640"/>
          </a:xfrm>
          <a:prstGeom prst="rect">
            <a:avLst/>
          </a:prstGeom>
          <a:noFill/>
          <a:ln/>
        </p:spPr>
        <p:txBody>
          <a:bodyPr wrap="square" lIns="0" tIns="0" rIns="0" bIns="0" rtlCol="0" anchor="ctr"/>
          <a:lstStyle/>
          <a:p>
            <a:pPr indent="0" marL="0">
              <a:buNone/>
            </a:pPr>
            <a:r>
              <a:rPr lang="en-US" sz="1200" b="1" dirty="0">
                <a:solidFill>
                  <a:srgbClr val="F5D98B"/>
                </a:solidFill>
                <a:latin typeface="Helvetica Neue" pitchFamily="34" charset="0"/>
                <a:ea typeface="Helvetica Neue" pitchFamily="34" charset="-122"/>
                <a:cs typeface="Helvetica Neue" pitchFamily="34" charset="-120"/>
              </a:rPr>
              <a:t>For a designer who edits client-supplied footage occasionally, this is an unacceptable gamble. Choose x86 Windows or Apple Silicon.</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5F1"/>
        </a:solidFill>
      </p:bgPr>
    </p:bg>
    <p:spTree>
      <p:nvGrpSpPr>
        <p:cNvPr id="1" name=""/>
        <p:cNvGrpSpPr/>
        <p:nvPr/>
      </p:nvGrpSpPr>
      <p:grpSpPr>
        <a:xfrm>
          <a:off x="0" y="0"/>
          <a:ext cx="0" cy="0"/>
          <a:chOff x="0" y="0"/>
          <a:chExt cx="0" cy="0"/>
        </a:xfrm>
      </p:grpSpPr>
      <p:sp>
        <p:nvSpPr>
          <p:cNvPr id="2" name="Shape 0"/>
          <p:cNvSpPr/>
          <p:nvPr/>
        </p:nvSpPr>
        <p:spPr>
          <a:xfrm>
            <a:off x="566928" y="566928"/>
            <a:ext cx="41148" cy="5486400"/>
          </a:xfrm>
          <a:prstGeom prst="rect">
            <a:avLst/>
          </a:prstGeom>
          <a:solidFill>
            <a:srgbClr val="FF5C39"/>
          </a:solidFill>
          <a:ln/>
        </p:spPr>
      </p:sp>
      <p:sp>
        <p:nvSpPr>
          <p:cNvPr id="3" name="Text 1"/>
          <p:cNvSpPr/>
          <p:nvPr/>
        </p:nvSpPr>
        <p:spPr>
          <a:xfrm>
            <a:off x="822960" y="502920"/>
            <a:ext cx="10607040" cy="274320"/>
          </a:xfrm>
          <a:prstGeom prst="rect">
            <a:avLst/>
          </a:prstGeom>
          <a:noFill/>
          <a:ln/>
        </p:spPr>
        <p:txBody>
          <a:bodyPr wrap="square" lIns="0" tIns="0" rIns="0" bIns="0" rtlCol="0" anchor="ctr"/>
          <a:lstStyle/>
          <a:p>
            <a:pPr indent="0" marL="0">
              <a:buNone/>
            </a:pPr>
            <a:r>
              <a:rPr lang="en-US" sz="1050" spc="260" kern="0" dirty="0">
                <a:solidFill>
                  <a:srgbClr val="FF5C39"/>
                </a:solidFill>
                <a:latin typeface="Courier New" pitchFamily="34" charset="0"/>
                <a:ea typeface="Courier New" pitchFamily="34" charset="-122"/>
                <a:cs typeface="Courier New" pitchFamily="34" charset="-120"/>
              </a:rPr>
              <a:t>07 · WHAT IT REALLY COSTS</a:t>
            </a:r>
            <a:endParaRPr lang="en-US" sz="1050" dirty="0"/>
          </a:p>
        </p:txBody>
      </p:sp>
      <p:sp>
        <p:nvSpPr>
          <p:cNvPr id="4" name="Text 2"/>
          <p:cNvSpPr/>
          <p:nvPr/>
        </p:nvSpPr>
        <p:spPr>
          <a:xfrm>
            <a:off x="804672" y="786384"/>
            <a:ext cx="10698480" cy="676656"/>
          </a:xfrm>
          <a:prstGeom prst="rect">
            <a:avLst/>
          </a:prstGeom>
          <a:noFill/>
          <a:ln/>
        </p:spPr>
        <p:txBody>
          <a:bodyPr wrap="square" lIns="0" tIns="0" rIns="0" bIns="0" rtlCol="0" anchor="ctr"/>
          <a:lstStyle/>
          <a:p>
            <a:pPr indent="0" marL="0">
              <a:buNone/>
            </a:pPr>
            <a:r>
              <a:rPr lang="en-US" sz="3100" b="1" dirty="0">
                <a:solidFill>
                  <a:srgbClr val="14181D"/>
                </a:solidFill>
                <a:latin typeface="Helvetica Neue" pitchFamily="34" charset="0"/>
                <a:ea typeface="Helvetica Neue" pitchFamily="34" charset="-122"/>
                <a:cs typeface="Helvetica Neue" pitchFamily="34" charset="-120"/>
              </a:rPr>
              <a:t>Three-year net cost, not sticker price</a:t>
            </a:r>
            <a:endParaRPr lang="en-US" sz="3100" dirty="0"/>
          </a:p>
        </p:txBody>
      </p:sp>
      <p:sp>
        <p:nvSpPr>
          <p:cNvPr id="5" name="Text 3"/>
          <p:cNvSpPr/>
          <p:nvPr/>
        </p:nvSpPr>
        <p:spPr>
          <a:xfrm>
            <a:off x="822960" y="1481328"/>
            <a:ext cx="10241280" cy="457200"/>
          </a:xfrm>
          <a:prstGeom prst="rect">
            <a:avLst/>
          </a:prstGeom>
          <a:noFill/>
          <a:ln/>
        </p:spPr>
        <p:txBody>
          <a:bodyPr wrap="square" lIns="0" tIns="0" rIns="0" bIns="0" rtlCol="0" anchor="t"/>
          <a:lstStyle/>
          <a:p>
            <a:pPr indent="0" marL="0">
              <a:buNone/>
            </a:pPr>
            <a:r>
              <a:rPr lang="en-US" sz="1300" dirty="0">
                <a:solidFill>
                  <a:srgbClr val="6E7683"/>
                </a:solidFill>
                <a:latin typeface="Helvetica Neue" pitchFamily="34" charset="0"/>
                <a:ea typeface="Helvetica Neue" pitchFamily="34" charset="-122"/>
                <a:cs typeface="Helvetica Neue" pitchFamily="34" charset="-120"/>
              </a:rPr>
              <a:t>Net cost is the purchase price minus realistic resale value after three years. Ranking by this measure rather than sticker price changes the answer.</a:t>
            </a:r>
            <a:endParaRPr lang="en-US" sz="1300" dirty="0"/>
          </a:p>
        </p:txBody>
      </p:sp>
      <p:graphicFrame>
        <p:nvGraphicFramePr>
          <p:cNvPr id="6" name="Chart 0" descr=""/>
          <p:cNvGraphicFramePr/>
          <p:nvPr/>
        </p:nvGraphicFramePr>
        <p:xfrm>
          <a:off x="822960" y="2011680"/>
          <a:ext cx="6903720" cy="3520440"/>
        </p:xfrm>
        <a:graphic xmlns:a="http://schemas.openxmlformats.org/drawingml/2006/main">
          <a:graphicData uri="http://schemas.openxmlformats.org/drawingml/2006/chart">
            <c:chart xmlns:c="http://schemas.openxmlformats.org/drawingml/2006/chart" r:id="rId1"/>
          </a:graphicData>
        </a:graphic>
      </p:graphicFrame>
      <p:sp>
        <p:nvSpPr>
          <p:cNvPr id="7" name="Shape 4"/>
          <p:cNvSpPr/>
          <p:nvPr/>
        </p:nvSpPr>
        <p:spPr>
          <a:xfrm>
            <a:off x="8001000" y="2011680"/>
            <a:ext cx="3410712" cy="1152144"/>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8" name="Shape 5"/>
          <p:cNvSpPr/>
          <p:nvPr/>
        </p:nvSpPr>
        <p:spPr>
          <a:xfrm>
            <a:off x="8001000" y="2011680"/>
            <a:ext cx="3410712" cy="50292"/>
          </a:xfrm>
          <a:prstGeom prst="rect">
            <a:avLst/>
          </a:prstGeom>
          <a:solidFill>
            <a:srgbClr val="FF5C39"/>
          </a:solidFill>
          <a:ln/>
        </p:spPr>
      </p:sp>
      <p:sp>
        <p:nvSpPr>
          <p:cNvPr id="9" name="Text 6"/>
          <p:cNvSpPr/>
          <p:nvPr/>
        </p:nvSpPr>
        <p:spPr>
          <a:xfrm>
            <a:off x="8202168" y="2139696"/>
            <a:ext cx="3008376" cy="475488"/>
          </a:xfrm>
          <a:prstGeom prst="rect">
            <a:avLst/>
          </a:prstGeom>
          <a:noFill/>
          <a:ln/>
        </p:spPr>
        <p:txBody>
          <a:bodyPr wrap="square" lIns="0" tIns="0" rIns="0" bIns="0" rtlCol="0" anchor="ctr"/>
          <a:lstStyle/>
          <a:p>
            <a:pPr indent="0" marL="0">
              <a:buNone/>
            </a:pPr>
            <a:r>
              <a:rPr lang="en-US" sz="2500" b="1" dirty="0">
                <a:solidFill>
                  <a:srgbClr val="14181D"/>
                </a:solidFill>
                <a:latin typeface="Helvetica Neue" pitchFamily="34" charset="0"/>
                <a:ea typeface="Helvetica Neue" pitchFamily="34" charset="-122"/>
                <a:cs typeface="Helvetica Neue" pitchFamily="34" charset="-120"/>
              </a:rPr>
              <a:t>$18</a:t>
            </a:r>
            <a:endParaRPr lang="en-US" sz="2500" dirty="0"/>
          </a:p>
        </p:txBody>
      </p:sp>
      <p:sp>
        <p:nvSpPr>
          <p:cNvPr id="10" name="Text 7"/>
          <p:cNvSpPr/>
          <p:nvPr/>
        </p:nvSpPr>
        <p:spPr>
          <a:xfrm>
            <a:off x="8202168" y="2633472"/>
            <a:ext cx="3008376" cy="438912"/>
          </a:xfrm>
          <a:prstGeom prst="rect">
            <a:avLst/>
          </a:prstGeom>
          <a:noFill/>
          <a:ln/>
        </p:spPr>
        <p:txBody>
          <a:bodyPr wrap="square" lIns="0" tIns="0" rIns="0" bIns="0" rtlCol="0" anchor="t"/>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Difference in three-year cost between the MacBook Pro and the "cheaper" ProArt P16</a:t>
            </a:r>
            <a:endParaRPr lang="en-US" sz="950" dirty="0"/>
          </a:p>
        </p:txBody>
      </p:sp>
      <p:sp>
        <p:nvSpPr>
          <p:cNvPr id="11" name="Shape 8"/>
          <p:cNvSpPr/>
          <p:nvPr/>
        </p:nvSpPr>
        <p:spPr>
          <a:xfrm>
            <a:off x="8001000" y="3273552"/>
            <a:ext cx="3410712" cy="1152144"/>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12" name="Shape 9"/>
          <p:cNvSpPr/>
          <p:nvPr/>
        </p:nvSpPr>
        <p:spPr>
          <a:xfrm>
            <a:off x="8001000" y="3273552"/>
            <a:ext cx="3410712" cy="50292"/>
          </a:xfrm>
          <a:prstGeom prst="rect">
            <a:avLst/>
          </a:prstGeom>
          <a:solidFill>
            <a:srgbClr val="119E90"/>
          </a:solidFill>
          <a:ln/>
        </p:spPr>
      </p:sp>
      <p:sp>
        <p:nvSpPr>
          <p:cNvPr id="13" name="Text 10"/>
          <p:cNvSpPr/>
          <p:nvPr/>
        </p:nvSpPr>
        <p:spPr>
          <a:xfrm>
            <a:off x="8202168" y="3401568"/>
            <a:ext cx="3008376" cy="475488"/>
          </a:xfrm>
          <a:prstGeom prst="rect">
            <a:avLst/>
          </a:prstGeom>
          <a:noFill/>
          <a:ln/>
        </p:spPr>
        <p:txBody>
          <a:bodyPr wrap="square" lIns="0" tIns="0" rIns="0" bIns="0" rtlCol="0" anchor="ctr"/>
          <a:lstStyle/>
          <a:p>
            <a:pPr indent="0" marL="0">
              <a:buNone/>
            </a:pPr>
            <a:r>
              <a:rPr lang="en-US" sz="2500" b="1" dirty="0">
                <a:solidFill>
                  <a:srgbClr val="14181D"/>
                </a:solidFill>
                <a:latin typeface="Helvetica Neue" pitchFamily="34" charset="0"/>
                <a:ea typeface="Helvetica Neue" pitchFamily="34" charset="-122"/>
                <a:cs typeface="Helvetica Neue" pitchFamily="34" charset="-120"/>
              </a:rPr>
              <a:t>$180/yr</a:t>
            </a:r>
            <a:endParaRPr lang="en-US" sz="2500" dirty="0"/>
          </a:p>
        </p:txBody>
      </p:sp>
      <p:sp>
        <p:nvSpPr>
          <p:cNvPr id="14" name="Text 11"/>
          <p:cNvSpPr/>
          <p:nvPr/>
        </p:nvSpPr>
        <p:spPr>
          <a:xfrm>
            <a:off x="8202168" y="3895344"/>
            <a:ext cx="3008376" cy="438912"/>
          </a:xfrm>
          <a:prstGeom prst="rect">
            <a:avLst/>
          </a:prstGeom>
          <a:noFill/>
          <a:ln/>
        </p:spPr>
        <p:txBody>
          <a:bodyPr wrap="square" lIns="0" tIns="0" rIns="0" bIns="0" rtlCol="0" anchor="t"/>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True annual cost of the MacBook Air 15" — the cheapest capable machine here</a:t>
            </a:r>
            <a:endParaRPr lang="en-US" sz="950" dirty="0"/>
          </a:p>
        </p:txBody>
      </p:sp>
      <p:sp>
        <p:nvSpPr>
          <p:cNvPr id="15" name="Shape 12"/>
          <p:cNvSpPr/>
          <p:nvPr/>
        </p:nvSpPr>
        <p:spPr>
          <a:xfrm>
            <a:off x="8001000" y="4535424"/>
            <a:ext cx="3410712" cy="1152144"/>
          </a:xfrm>
          <a:prstGeom prst="rect">
            <a:avLst/>
          </a:prstGeom>
          <a:solidFill>
            <a:srgbClr val="FFFFFF"/>
          </a:solidFill>
          <a:ln w="9525">
            <a:solidFill>
              <a:srgbClr val="DED9D0"/>
            </a:solidFill>
            <a:prstDash val="solid"/>
          </a:ln>
          <a:effectLst>
            <a:outerShdw sx="100000" sy="100000" kx="0" ky="0" algn="bl" rotWithShape="0" blurRad="101600" dist="25400" dir="8100000">
              <a:srgbClr val="000000">
                <a:alpha val="8000"/>
              </a:srgbClr>
            </a:outerShdw>
          </a:effectLst>
        </p:spPr>
      </p:sp>
      <p:sp>
        <p:nvSpPr>
          <p:cNvPr id="16" name="Shape 13"/>
          <p:cNvSpPr/>
          <p:nvPr/>
        </p:nvSpPr>
        <p:spPr>
          <a:xfrm>
            <a:off x="8001000" y="4535424"/>
            <a:ext cx="3410712" cy="50292"/>
          </a:xfrm>
          <a:prstGeom prst="rect">
            <a:avLst/>
          </a:prstGeom>
          <a:solidFill>
            <a:srgbClr val="C98A0E"/>
          </a:solidFill>
          <a:ln/>
        </p:spPr>
      </p:sp>
      <p:sp>
        <p:nvSpPr>
          <p:cNvPr id="17" name="Text 14"/>
          <p:cNvSpPr/>
          <p:nvPr/>
        </p:nvSpPr>
        <p:spPr>
          <a:xfrm>
            <a:off x="8202168" y="4663440"/>
            <a:ext cx="3008376" cy="475488"/>
          </a:xfrm>
          <a:prstGeom prst="rect">
            <a:avLst/>
          </a:prstGeom>
          <a:noFill/>
          <a:ln/>
        </p:spPr>
        <p:txBody>
          <a:bodyPr wrap="square" lIns="0" tIns="0" rIns="0" bIns="0" rtlCol="0" anchor="ctr"/>
          <a:lstStyle/>
          <a:p>
            <a:pPr indent="0" marL="0">
              <a:buNone/>
            </a:pPr>
            <a:r>
              <a:rPr lang="en-US" sz="2500" b="1" dirty="0">
                <a:solidFill>
                  <a:srgbClr val="14181D"/>
                </a:solidFill>
                <a:latin typeface="Helvetica Neue" pitchFamily="34" charset="0"/>
                <a:ea typeface="Helvetica Neue" pitchFamily="34" charset="-122"/>
                <a:cs typeface="Helvetica Neue" pitchFamily="34" charset="-120"/>
              </a:rPr>
              <a:t>$740</a:t>
            </a:r>
            <a:endParaRPr lang="en-US" sz="2500" dirty="0"/>
          </a:p>
        </p:txBody>
      </p:sp>
      <p:sp>
        <p:nvSpPr>
          <p:cNvPr id="18" name="Text 15"/>
          <p:cNvSpPr/>
          <p:nvPr/>
        </p:nvSpPr>
        <p:spPr>
          <a:xfrm>
            <a:off x="8202168" y="5157216"/>
            <a:ext cx="3008376" cy="438912"/>
          </a:xfrm>
          <a:prstGeom prst="rect">
            <a:avLst/>
          </a:prstGeom>
          <a:noFill/>
          <a:ln/>
        </p:spPr>
        <p:txBody>
          <a:bodyPr wrap="square" lIns="0" tIns="0" rIns="0" bIns="0" rtlCol="0" anchor="t"/>
          <a:lstStyle/>
          <a:p>
            <a:pPr indent="0" marL="0">
              <a:buNone/>
            </a:pPr>
            <a:r>
              <a:rPr lang="en-US" sz="950" dirty="0">
                <a:solidFill>
                  <a:srgbClr val="6E7683"/>
                </a:solidFill>
                <a:latin typeface="Helvetica Neue" pitchFamily="34" charset="0"/>
                <a:ea typeface="Helvetica Neue" pitchFamily="34" charset="-122"/>
                <a:cs typeface="Helvetica Neue" pitchFamily="34" charset="-120"/>
              </a:rPr>
              <a:t>Net cost of the $949 budget Zenbook — more than the Air that cost $550 more</a:t>
            </a:r>
            <a:endParaRPr lang="en-US" sz="950" dirty="0"/>
          </a:p>
        </p:txBody>
      </p:sp>
      <p:sp>
        <p:nvSpPr>
          <p:cNvPr id="19" name="Shape 16"/>
          <p:cNvSpPr/>
          <p:nvPr/>
        </p:nvSpPr>
        <p:spPr>
          <a:xfrm>
            <a:off x="804672" y="5760720"/>
            <a:ext cx="10607040" cy="438912"/>
          </a:xfrm>
          <a:prstGeom prst="rect">
            <a:avLst/>
          </a:prstGeom>
          <a:solidFill>
            <a:srgbClr val="FFFFFF"/>
          </a:solidFill>
          <a:ln w="9525">
            <a:solidFill>
              <a:srgbClr val="DED9D0"/>
            </a:solidFill>
            <a:prstDash val="solid"/>
          </a:ln>
        </p:spPr>
      </p:sp>
      <p:sp>
        <p:nvSpPr>
          <p:cNvPr id="20" name="Shape 17"/>
          <p:cNvSpPr/>
          <p:nvPr/>
        </p:nvSpPr>
        <p:spPr>
          <a:xfrm>
            <a:off x="804672" y="5760720"/>
            <a:ext cx="45720" cy="438912"/>
          </a:xfrm>
          <a:prstGeom prst="rect">
            <a:avLst/>
          </a:prstGeom>
          <a:solidFill>
            <a:srgbClr val="119E90"/>
          </a:solidFill>
          <a:ln/>
        </p:spPr>
      </p:sp>
      <p:sp>
        <p:nvSpPr>
          <p:cNvPr id="21" name="Text 18"/>
          <p:cNvSpPr/>
          <p:nvPr/>
        </p:nvSpPr>
        <p:spPr>
          <a:xfrm>
            <a:off x="1024128" y="5843016"/>
            <a:ext cx="10149840" cy="201168"/>
          </a:xfrm>
          <a:prstGeom prst="rect">
            <a:avLst/>
          </a:prstGeom>
          <a:noFill/>
          <a:ln/>
        </p:spPr>
        <p:txBody>
          <a:bodyPr wrap="square" lIns="0" tIns="0" rIns="0" bIns="0" rtlCol="0" anchor="ctr"/>
          <a:lstStyle/>
          <a:p>
            <a:pPr indent="0" marL="0">
              <a:buNone/>
            </a:pPr>
            <a:r>
              <a:rPr lang="en-US" sz="850" spc="180" kern="0" dirty="0">
                <a:solidFill>
                  <a:srgbClr val="119E90"/>
                </a:solidFill>
                <a:latin typeface="Courier New" pitchFamily="34" charset="0"/>
                <a:ea typeface="Courier New" pitchFamily="34" charset="-122"/>
                <a:cs typeface="Courier New" pitchFamily="34" charset="-120"/>
              </a:rPr>
              <a:t>METHOD</a:t>
            </a:r>
            <a:endParaRPr lang="en-US" sz="850" dirty="0"/>
          </a:p>
        </p:txBody>
      </p:sp>
      <p:sp>
        <p:nvSpPr>
          <p:cNvPr id="22" name="Text 19"/>
          <p:cNvSpPr/>
          <p:nvPr/>
        </p:nvSpPr>
        <p:spPr>
          <a:xfrm>
            <a:off x="1024128" y="6044184"/>
            <a:ext cx="10149840" cy="73152"/>
          </a:xfrm>
          <a:prstGeom prst="rect">
            <a:avLst/>
          </a:prstGeom>
          <a:noFill/>
          <a:ln/>
        </p:spPr>
        <p:txBody>
          <a:bodyPr wrap="square" lIns="0" tIns="0" rIns="0" bIns="0" rtlCol="0" anchor="t"/>
          <a:lstStyle/>
          <a:p>
            <a:pPr indent="0" marL="0">
              <a:buNone/>
            </a:pPr>
            <a:r>
              <a:rPr lang="en-US" sz="1100" dirty="0">
                <a:solidFill>
                  <a:srgbClr val="14181D"/>
                </a:solidFill>
                <a:latin typeface="Helvetica Neue" pitchFamily="34" charset="0"/>
                <a:ea typeface="Helvetica Neue" pitchFamily="34" charset="-122"/>
                <a:cs typeface="Helvetica Neue" pitchFamily="34" charset="-120"/>
              </a:rPr>
              <a:t>Excludes sales tax; assumes a private sale in good condition. Equipment depreciation against tax compresses these gaps further.</a:t>
            </a:r>
            <a:endParaRPr lang="en-US" sz="1100" dirty="0"/>
          </a:p>
        </p:txBody>
      </p:sp>
      <p:sp>
        <p:nvSpPr>
          <p:cNvPr id="23" name="Shape 20"/>
          <p:cNvSpPr/>
          <p:nvPr/>
        </p:nvSpPr>
        <p:spPr>
          <a:xfrm>
            <a:off x="566928" y="6199632"/>
            <a:ext cx="11064240" cy="10973"/>
          </a:xfrm>
          <a:prstGeom prst="rect">
            <a:avLst/>
          </a:prstGeom>
          <a:solidFill>
            <a:srgbClr val="DED9D0"/>
          </a:solidFill>
          <a:ln/>
        </p:spPr>
      </p:sp>
      <p:sp>
        <p:nvSpPr>
          <p:cNvPr id="24" name="Text 21"/>
          <p:cNvSpPr/>
          <p:nvPr/>
        </p:nvSpPr>
        <p:spPr>
          <a:xfrm>
            <a:off x="566928" y="6291072"/>
            <a:ext cx="7315200" cy="274320"/>
          </a:xfrm>
          <a:prstGeom prst="rect">
            <a:avLst/>
          </a:prstGeom>
          <a:noFill/>
          <a:ln/>
        </p:spPr>
        <p:txBody>
          <a:bodyPr wrap="square" lIns="0" tIns="0" rIns="0" bIns="0" rtlCol="0" anchor="ctr"/>
          <a:lstStyle/>
          <a:p>
            <a:pPr indent="0" marL="0">
              <a:buNone/>
            </a:pPr>
            <a:r>
              <a:rPr lang="en-US" sz="900" spc="140" kern="0" dirty="0">
                <a:solidFill>
                  <a:srgbClr val="6E7683"/>
                </a:solidFill>
                <a:latin typeface="Courier New" pitchFamily="34" charset="0"/>
                <a:ea typeface="Courier New" pitchFamily="34" charset="-122"/>
                <a:cs typeface="Courier New" pitchFamily="34" charset="-120"/>
              </a:rPr>
              <a:t>Cost of ownership</a:t>
            </a:r>
            <a:endParaRPr lang="en-US" sz="900" dirty="0"/>
          </a:p>
        </p:txBody>
      </p:sp>
      <p:sp>
        <p:nvSpPr>
          <p:cNvPr id="25" name="Text 22"/>
          <p:cNvSpPr/>
          <p:nvPr/>
        </p:nvSpPr>
        <p:spPr>
          <a:xfrm>
            <a:off x="10881360" y="6291072"/>
            <a:ext cx="749808" cy="274320"/>
          </a:xfrm>
          <a:prstGeom prst="rect">
            <a:avLst/>
          </a:prstGeom>
          <a:noFill/>
          <a:ln/>
        </p:spPr>
        <p:txBody>
          <a:bodyPr wrap="square" lIns="0" tIns="0" rIns="0" bIns="0" rtlCol="0" anchor="ctr"/>
          <a:lstStyle/>
          <a:p>
            <a:pPr algn="r" indent="0" marL="0">
              <a:buNone/>
            </a:pPr>
            <a:r>
              <a:rPr lang="en-US" sz="900" dirty="0">
                <a:solidFill>
                  <a:srgbClr val="6E7683"/>
                </a:solidFill>
                <a:latin typeface="Courier New" pitchFamily="34" charset="0"/>
                <a:ea typeface="Courier New" pitchFamily="34" charset="-122"/>
                <a:cs typeface="Courier New" pitchFamily="34" charset="-120"/>
              </a:rPr>
              <a:t>09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Laptop Decision Brief — 2026</dc:title>
  <dc:subject>Equipment recommendation for a freelance design practice</dc:subject>
  <dc:creator>Freelance design practice</dc:creator>
  <cp:lastModifiedBy>Freelance design practice</cp:lastModifiedBy>
  <cp:revision>1</cp:revision>
  <dcterms:created xsi:type="dcterms:W3CDTF">2026-07-30T07:24:48Z</dcterms:created>
  <dcterms:modified xsi:type="dcterms:W3CDTF">2026-07-30T07:24:48Z</dcterms:modified>
</cp:coreProperties>
</file>