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27" d="100"/>
          <a:sy n="127" d="100"/>
        </p:scale>
        <p:origin x="5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1496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F4B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67528" y="777240"/>
            <a:ext cx="1463040" cy="1463040"/>
          </a:xfrm>
          <a:prstGeom prst="ellipse">
            <a:avLst/>
          </a:prstGeom>
          <a:solidFill>
            <a:srgbClr val="6FA85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3" name="Shape 1"/>
          <p:cNvSpPr/>
          <p:nvPr/>
        </p:nvSpPr>
        <p:spPr>
          <a:xfrm>
            <a:off x="5864962" y="1274674"/>
            <a:ext cx="468173" cy="468173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4" name="Shape 2"/>
          <p:cNvSpPr/>
          <p:nvPr/>
        </p:nvSpPr>
        <p:spPr>
          <a:xfrm>
            <a:off x="6525158" y="1481328"/>
            <a:ext cx="54864" cy="54864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5" name="Shape 3"/>
          <p:cNvSpPr/>
          <p:nvPr/>
        </p:nvSpPr>
        <p:spPr>
          <a:xfrm>
            <a:off x="6392319" y="1802031"/>
            <a:ext cx="54864" cy="54864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6" name="Shape 4"/>
          <p:cNvSpPr/>
          <p:nvPr/>
        </p:nvSpPr>
        <p:spPr>
          <a:xfrm>
            <a:off x="6071616" y="1934870"/>
            <a:ext cx="54864" cy="54864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7" name="Shape 5"/>
          <p:cNvSpPr/>
          <p:nvPr/>
        </p:nvSpPr>
        <p:spPr>
          <a:xfrm>
            <a:off x="5750913" y="1802031"/>
            <a:ext cx="54864" cy="54864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8" name="Shape 6"/>
          <p:cNvSpPr/>
          <p:nvPr/>
        </p:nvSpPr>
        <p:spPr>
          <a:xfrm>
            <a:off x="5618074" y="1481328"/>
            <a:ext cx="54864" cy="54864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9" name="Shape 7"/>
          <p:cNvSpPr/>
          <p:nvPr/>
        </p:nvSpPr>
        <p:spPr>
          <a:xfrm>
            <a:off x="5750913" y="1160625"/>
            <a:ext cx="54864" cy="54864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0" name="Shape 8"/>
          <p:cNvSpPr/>
          <p:nvPr/>
        </p:nvSpPr>
        <p:spPr>
          <a:xfrm>
            <a:off x="6071616" y="1027786"/>
            <a:ext cx="54864" cy="54864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1" name="Shape 9"/>
          <p:cNvSpPr/>
          <p:nvPr/>
        </p:nvSpPr>
        <p:spPr>
          <a:xfrm>
            <a:off x="6392319" y="1160625"/>
            <a:ext cx="54864" cy="54864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2" name="Text 10"/>
          <p:cNvSpPr/>
          <p:nvPr/>
        </p:nvSpPr>
        <p:spPr>
          <a:xfrm>
            <a:off x="731520" y="2514600"/>
            <a:ext cx="1072591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400" b="1" kern="0" spc="2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PHOTOSYNTHESIS</a:t>
            </a:r>
            <a:endParaRPr lang="en-US" sz="5400" dirty="0"/>
          </a:p>
        </p:txBody>
      </p:sp>
      <p:sp>
        <p:nvSpPr>
          <p:cNvPr id="13" name="Text 11"/>
          <p:cNvSpPr/>
          <p:nvPr/>
        </p:nvSpPr>
        <p:spPr>
          <a:xfrm>
            <a:off x="731520" y="3520440"/>
            <a:ext cx="107259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i="1" dirty="0">
                <a:solidFill>
                  <a:srgbClr val="9ED3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Plants Make Their Own Food</a:t>
            </a:r>
            <a:endParaRPr lang="en-US" sz="2200" dirty="0"/>
          </a:p>
        </p:txBody>
      </p:sp>
      <p:sp>
        <p:nvSpPr>
          <p:cNvPr id="14" name="Shape 12"/>
          <p:cNvSpPr/>
          <p:nvPr/>
        </p:nvSpPr>
        <p:spPr>
          <a:xfrm>
            <a:off x="4727448" y="4251960"/>
            <a:ext cx="2743200" cy="0"/>
          </a:xfrm>
          <a:prstGeom prst="line">
            <a:avLst/>
          </a:prstGeom>
          <a:noFill/>
          <a:ln w="19050">
            <a:solidFill>
              <a:srgbClr val="6FA85B"/>
            </a:solidFill>
            <a:prstDash val="solid"/>
          </a:ln>
        </p:spPr>
        <p:txBody>
          <a:bodyPr/>
          <a:lstStyle/>
          <a:p>
            <a:endParaRPr lang="en-CN"/>
          </a:p>
        </p:txBody>
      </p:sp>
      <p:sp>
        <p:nvSpPr>
          <p:cNvPr id="15" name="Text 13"/>
          <p:cNvSpPr/>
          <p:nvPr/>
        </p:nvSpPr>
        <p:spPr>
          <a:xfrm>
            <a:off x="731520" y="4434840"/>
            <a:ext cx="107259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C7DC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Grade 7 · Life Science · 40-Minute Lesson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731520" y="5989320"/>
            <a:ext cx="107259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9BB8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Teacher: ____________________          Class: ____________________          Date: ____________________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2A9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48640"/>
            <a:ext cx="1280160" cy="1280160"/>
          </a:xfrm>
          <a:prstGeom prst="ellipse">
            <a:avLst/>
          </a:prstGeom>
          <a:solidFill>
            <a:srgbClr val="1F4B2C"/>
          </a:solidFill>
          <a:ln w="381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CN"/>
          </a:p>
        </p:txBody>
      </p:sp>
      <p:sp>
        <p:nvSpPr>
          <p:cNvPr id="3" name="Text 1"/>
          <p:cNvSpPr/>
          <p:nvPr/>
        </p:nvSpPr>
        <p:spPr>
          <a:xfrm>
            <a:off x="640080" y="548640"/>
            <a:ext cx="12801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2103120" y="64008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200" dirty="0">
                <a:solidFill>
                  <a:srgbClr val="8A5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FOR UNDERSTANDING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2103120" y="1051560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Quick Check #2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731520" y="2011680"/>
            <a:ext cx="10725912" cy="1188720"/>
          </a:xfrm>
          <a:prstGeom prst="roundRect">
            <a:avLst>
              <a:gd name="adj" fmla="val 9231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B2B1E">
                <a:alpha val="25000"/>
              </a:srgbClr>
            </a:outerShdw>
          </a:effectLst>
        </p:spPr>
        <p:txBody>
          <a:bodyPr/>
          <a:lstStyle/>
          <a:p>
            <a:endParaRPr lang="en-CN"/>
          </a:p>
        </p:txBody>
      </p:sp>
      <p:sp>
        <p:nvSpPr>
          <p:cNvPr id="7" name="Text 5"/>
          <p:cNvSpPr/>
          <p:nvPr/>
        </p:nvSpPr>
        <p:spPr>
          <a:xfrm>
            <a:off x="1051560" y="2011680"/>
            <a:ext cx="100584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b="1" dirty="0">
                <a:solidFill>
                  <a:srgbClr val="1B2B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Fill in the blank: Photosynthesis takes in carbon dioxide, ______, and light energy to produce glucose and ______.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731520" y="3520440"/>
            <a:ext cx="10725912" cy="173736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9" name="Text 7"/>
          <p:cNvSpPr/>
          <p:nvPr/>
        </p:nvSpPr>
        <p:spPr>
          <a:xfrm>
            <a:off x="1051560" y="3703320"/>
            <a:ext cx="10058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b="1" dirty="0">
                <a:solidFill>
                  <a:srgbClr val="1F4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your whiteboard or notebook, write the two missing words.
</a:t>
            </a:r>
            <a:endParaRPr lang="en-US" sz="16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500" i="1" dirty="0">
                <a:solidFill>
                  <a:srgbClr val="5C7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Hint: think about what roots absorb, and what leaves release into the air.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731520" y="562356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8A5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 up your answer when I say 'show me!'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046720" y="562356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i="1" dirty="0">
                <a:solidFill>
                  <a:srgbClr val="8A5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(Answer revealed on next slide)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11277295" y="6400800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C7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F4B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685800"/>
            <a:ext cx="1005840" cy="1005840"/>
          </a:xfrm>
          <a:prstGeom prst="ellipse">
            <a:avLst/>
          </a:prstGeom>
          <a:solidFill>
            <a:srgbClr val="6FA85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3" name="Shape 1"/>
          <p:cNvSpPr/>
          <p:nvPr/>
        </p:nvSpPr>
        <p:spPr>
          <a:xfrm flipV="1">
            <a:off x="1149858" y="1198778"/>
            <a:ext cx="140818" cy="140818"/>
          </a:xfrm>
          <a:prstGeom prst="line">
            <a:avLst/>
          </a:prstGeom>
          <a:noFill/>
          <a:ln w="508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CN"/>
          </a:p>
        </p:txBody>
      </p:sp>
      <p:sp>
        <p:nvSpPr>
          <p:cNvPr id="4" name="Shape 2"/>
          <p:cNvSpPr/>
          <p:nvPr/>
        </p:nvSpPr>
        <p:spPr>
          <a:xfrm>
            <a:off x="1285646" y="1047902"/>
            <a:ext cx="211226" cy="291694"/>
          </a:xfrm>
          <a:prstGeom prst="line">
            <a:avLst/>
          </a:prstGeom>
          <a:noFill/>
          <a:ln w="508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CN"/>
          </a:p>
        </p:txBody>
      </p:sp>
      <p:sp>
        <p:nvSpPr>
          <p:cNvPr id="5" name="Text 3"/>
          <p:cNvSpPr/>
          <p:nvPr/>
        </p:nvSpPr>
        <p:spPr>
          <a:xfrm>
            <a:off x="2057400" y="77724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150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 — QUICK CHECK #2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2057400" y="1188720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Water  &amp;  Oxygen</a:t>
            </a:r>
            <a:endParaRPr lang="en-US" sz="3200" dirty="0"/>
          </a:p>
        </p:txBody>
      </p:sp>
      <p:sp>
        <p:nvSpPr>
          <p:cNvPr id="7" name="Shape 5"/>
          <p:cNvSpPr/>
          <p:nvPr/>
        </p:nvSpPr>
        <p:spPr>
          <a:xfrm>
            <a:off x="731520" y="2286000"/>
            <a:ext cx="10725912" cy="3200400"/>
          </a:xfrm>
          <a:prstGeom prst="roundRect">
            <a:avLst>
              <a:gd name="adj" fmla="val 4286"/>
            </a:avLst>
          </a:prstGeom>
          <a:solidFill>
            <a:srgbClr val="16391F"/>
          </a:solidFill>
          <a:ln w="12700">
            <a:solidFill>
              <a:srgbClr val="6FA85B"/>
            </a:solidFill>
            <a:prstDash val="solid"/>
          </a:ln>
        </p:spPr>
        <p:txBody>
          <a:bodyPr/>
          <a:lstStyle/>
          <a:p>
            <a:endParaRPr lang="en-CN"/>
          </a:p>
        </p:txBody>
      </p:sp>
      <p:sp>
        <p:nvSpPr>
          <p:cNvPr id="8" name="Text 6"/>
          <p:cNvSpPr/>
          <p:nvPr/>
        </p:nvSpPr>
        <p:spPr>
          <a:xfrm>
            <a:off x="1051560" y="2560320"/>
            <a:ext cx="1005840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700" dirty="0">
                <a:solidFill>
                  <a:srgbClr val="C7DC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Carbon dioxide + </a:t>
            </a:r>
            <a:r>
              <a:rPr lang="en-US" sz="1700" b="1" dirty="0">
                <a:solidFill>
                  <a:srgbClr val="6EC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water</a:t>
            </a:r>
            <a:r>
              <a:rPr lang="en-US" sz="1700" dirty="0">
                <a:solidFill>
                  <a:srgbClr val="C7DC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+ light energy  →  glucose + </a:t>
            </a:r>
            <a:r>
              <a:rPr lang="en-US" sz="1700" b="1" dirty="0">
                <a:solidFill>
                  <a:srgbClr val="6EC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oxygen</a:t>
            </a:r>
            <a:r>
              <a:rPr lang="en-US" sz="17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endParaRPr lang="en-US" sz="17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700" b="1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Water</a:t>
            </a:r>
            <a:r>
              <a:rPr lang="en-US" sz="1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is absorbed by the roots and travels up through the stem to the leaves.
</a:t>
            </a:r>
            <a:endParaRPr lang="en-US" sz="17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700" b="1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Oxygen</a:t>
            </a:r>
            <a:r>
              <a:rPr lang="en-US" sz="1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is released as a waste product through the stomata — lucky for us, we need it to breathe!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11277295" y="6400800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E9F3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E9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6FA8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BIG PICTURE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731520" y="868680"/>
            <a:ext cx="10698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F4B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Photosynthesis Matters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731520" y="1965960"/>
            <a:ext cx="3520440" cy="3977640"/>
          </a:xfrm>
          <a:prstGeom prst="roundRect">
            <a:avLst>
              <a:gd name="adj" fmla="val 3117"/>
            </a:avLst>
          </a:prstGeom>
          <a:solidFill>
            <a:srgbClr val="FFFFFF"/>
          </a:solidFill>
          <a:ln w="12700">
            <a:solidFill>
              <a:srgbClr val="D7E6D8"/>
            </a:solidFill>
            <a:prstDash val="solid"/>
          </a:ln>
          <a:effectLst>
            <a:outerShdw blurRad="76200" dist="25400" dir="5400000" algn="bl" rotWithShape="0">
              <a:srgbClr val="1B2B1E">
                <a:alpha val="25000"/>
              </a:srgbClr>
            </a:outerShdw>
          </a:effectLst>
        </p:spPr>
        <p:txBody>
          <a:bodyPr/>
          <a:lstStyle/>
          <a:p>
            <a:endParaRPr lang="en-CN"/>
          </a:p>
        </p:txBody>
      </p:sp>
      <p:sp>
        <p:nvSpPr>
          <p:cNvPr id="5" name="Shape 3"/>
          <p:cNvSpPr/>
          <p:nvPr/>
        </p:nvSpPr>
        <p:spPr>
          <a:xfrm>
            <a:off x="1988820" y="2286000"/>
            <a:ext cx="1005840" cy="1005840"/>
          </a:xfrm>
          <a:prstGeom prst="ellipse">
            <a:avLst/>
          </a:prstGeom>
          <a:solidFill>
            <a:srgbClr val="EDF5EE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6" name="Shape 4"/>
          <p:cNvSpPr/>
          <p:nvPr/>
        </p:nvSpPr>
        <p:spPr>
          <a:xfrm>
            <a:off x="2280514" y="2728570"/>
            <a:ext cx="251460" cy="191110"/>
          </a:xfrm>
          <a:prstGeom prst="ellipse">
            <a:avLst/>
          </a:prstGeom>
          <a:solidFill>
            <a:srgbClr val="3E8EDE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7" name="Shape 5"/>
          <p:cNvSpPr/>
          <p:nvPr/>
        </p:nvSpPr>
        <p:spPr>
          <a:xfrm>
            <a:off x="2451506" y="2627986"/>
            <a:ext cx="291694" cy="241402"/>
          </a:xfrm>
          <a:prstGeom prst="ellipse">
            <a:avLst/>
          </a:prstGeom>
          <a:solidFill>
            <a:srgbClr val="3E8EDE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8" name="Text 6"/>
          <p:cNvSpPr/>
          <p:nvPr/>
        </p:nvSpPr>
        <p:spPr>
          <a:xfrm>
            <a:off x="960120" y="3520440"/>
            <a:ext cx="3063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F4B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Makes Our Oxygen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051560" y="4114800"/>
            <a:ext cx="28803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300" dirty="0">
                <a:solidFill>
                  <a:srgbClr val="1B2B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Nearly all the oxygen in Earth's atmosphere comes from photosynthesis — every breath you take depends on it.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572000" y="1965960"/>
            <a:ext cx="3520440" cy="3977640"/>
          </a:xfrm>
          <a:prstGeom prst="roundRect">
            <a:avLst>
              <a:gd name="adj" fmla="val 3117"/>
            </a:avLst>
          </a:prstGeom>
          <a:solidFill>
            <a:srgbClr val="FFFFFF"/>
          </a:solidFill>
          <a:ln w="12700">
            <a:solidFill>
              <a:srgbClr val="D7E6D8"/>
            </a:solidFill>
            <a:prstDash val="solid"/>
          </a:ln>
          <a:effectLst>
            <a:outerShdw blurRad="76200" dist="25400" dir="5400000" algn="bl" rotWithShape="0">
              <a:srgbClr val="1B2B1E">
                <a:alpha val="25000"/>
              </a:srgbClr>
            </a:outerShdw>
          </a:effectLst>
        </p:spPr>
        <p:txBody>
          <a:bodyPr/>
          <a:lstStyle/>
          <a:p>
            <a:endParaRPr lang="en-CN"/>
          </a:p>
        </p:txBody>
      </p:sp>
      <p:sp>
        <p:nvSpPr>
          <p:cNvPr id="11" name="Shape 9"/>
          <p:cNvSpPr/>
          <p:nvPr/>
        </p:nvSpPr>
        <p:spPr>
          <a:xfrm>
            <a:off x="5829300" y="2286000"/>
            <a:ext cx="1005840" cy="1005840"/>
          </a:xfrm>
          <a:prstGeom prst="ellipse">
            <a:avLst/>
          </a:prstGeom>
          <a:solidFill>
            <a:srgbClr val="EDF5EE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2" name="Shape 10"/>
          <p:cNvSpPr/>
          <p:nvPr/>
        </p:nvSpPr>
        <p:spPr>
          <a:xfrm rot="2700000">
            <a:off x="6080760" y="2627986"/>
            <a:ext cx="502920" cy="321869"/>
          </a:xfrm>
          <a:prstGeom prst="ellipse">
            <a:avLst/>
          </a:prstGeom>
          <a:solidFill>
            <a:srgbClr val="6FA85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3" name="Text 11"/>
          <p:cNvSpPr/>
          <p:nvPr/>
        </p:nvSpPr>
        <p:spPr>
          <a:xfrm>
            <a:off x="4800600" y="3520440"/>
            <a:ext cx="3063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F4B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Feeds the Food Chain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4892040" y="4114800"/>
            <a:ext cx="28803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300" dirty="0">
                <a:solidFill>
                  <a:srgbClr val="1B2B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Plants are producers — nearly every food chain on Earth starts with energy captured by photosynthesis.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8412480" y="1965960"/>
            <a:ext cx="3520440" cy="3977640"/>
          </a:xfrm>
          <a:prstGeom prst="roundRect">
            <a:avLst>
              <a:gd name="adj" fmla="val 3117"/>
            </a:avLst>
          </a:prstGeom>
          <a:solidFill>
            <a:srgbClr val="FFFFFF"/>
          </a:solidFill>
          <a:ln w="12700">
            <a:solidFill>
              <a:srgbClr val="D7E6D8"/>
            </a:solidFill>
            <a:prstDash val="solid"/>
          </a:ln>
          <a:effectLst>
            <a:outerShdw blurRad="76200" dist="25400" dir="5400000" algn="bl" rotWithShape="0">
              <a:srgbClr val="1B2B1E">
                <a:alpha val="25000"/>
              </a:srgbClr>
            </a:outerShdw>
          </a:effectLst>
        </p:spPr>
        <p:txBody>
          <a:bodyPr/>
          <a:lstStyle/>
          <a:p>
            <a:endParaRPr lang="en-CN"/>
          </a:p>
        </p:txBody>
      </p:sp>
      <p:sp>
        <p:nvSpPr>
          <p:cNvPr id="16" name="Shape 14"/>
          <p:cNvSpPr/>
          <p:nvPr/>
        </p:nvSpPr>
        <p:spPr>
          <a:xfrm>
            <a:off x="9669780" y="2286000"/>
            <a:ext cx="1005840" cy="1005840"/>
          </a:xfrm>
          <a:prstGeom prst="ellipse">
            <a:avLst/>
          </a:prstGeom>
          <a:solidFill>
            <a:srgbClr val="EDF5EE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7" name="Shape 15"/>
          <p:cNvSpPr/>
          <p:nvPr/>
        </p:nvSpPr>
        <p:spPr>
          <a:xfrm>
            <a:off x="10011766" y="2627986"/>
            <a:ext cx="321869" cy="321869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8" name="Shape 16"/>
          <p:cNvSpPr/>
          <p:nvPr/>
        </p:nvSpPr>
        <p:spPr>
          <a:xfrm>
            <a:off x="10457078" y="2761488"/>
            <a:ext cx="54864" cy="54864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9" name="Shape 17"/>
          <p:cNvSpPr/>
          <p:nvPr/>
        </p:nvSpPr>
        <p:spPr>
          <a:xfrm>
            <a:off x="10365751" y="2981971"/>
            <a:ext cx="54864" cy="54864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20" name="Shape 18"/>
          <p:cNvSpPr/>
          <p:nvPr/>
        </p:nvSpPr>
        <p:spPr>
          <a:xfrm>
            <a:off x="10145268" y="3073298"/>
            <a:ext cx="54864" cy="54864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21" name="Shape 19"/>
          <p:cNvSpPr/>
          <p:nvPr/>
        </p:nvSpPr>
        <p:spPr>
          <a:xfrm>
            <a:off x="9924785" y="2981971"/>
            <a:ext cx="54864" cy="54864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22" name="Shape 20"/>
          <p:cNvSpPr/>
          <p:nvPr/>
        </p:nvSpPr>
        <p:spPr>
          <a:xfrm>
            <a:off x="9833458" y="2761488"/>
            <a:ext cx="54864" cy="54864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23" name="Shape 21"/>
          <p:cNvSpPr/>
          <p:nvPr/>
        </p:nvSpPr>
        <p:spPr>
          <a:xfrm>
            <a:off x="9924785" y="2541005"/>
            <a:ext cx="54864" cy="54864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24" name="Shape 22"/>
          <p:cNvSpPr/>
          <p:nvPr/>
        </p:nvSpPr>
        <p:spPr>
          <a:xfrm>
            <a:off x="10145268" y="2449678"/>
            <a:ext cx="54864" cy="54864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25" name="Shape 23"/>
          <p:cNvSpPr/>
          <p:nvPr/>
        </p:nvSpPr>
        <p:spPr>
          <a:xfrm>
            <a:off x="10365751" y="2541005"/>
            <a:ext cx="54864" cy="54864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26" name="Text 24"/>
          <p:cNvSpPr/>
          <p:nvPr/>
        </p:nvSpPr>
        <p:spPr>
          <a:xfrm>
            <a:off x="8641080" y="3520440"/>
            <a:ext cx="3063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F4B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Balances the Carbon Cycle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8732520" y="4114800"/>
            <a:ext cx="28803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300" dirty="0">
                <a:solidFill>
                  <a:srgbClr val="1B2B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Plants pull CO₂ out of the air, helping regulate Earth's climate and carbon levels.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457200" y="64008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C7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Photosynthesis — Grade 7 Life Science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11277295" y="6400800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C7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E9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6FA8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SUMMARY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731520" y="868680"/>
            <a:ext cx="10698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F4B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Quick Recap: The Whole Process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731520" y="2743200"/>
            <a:ext cx="2834640" cy="1554480"/>
          </a:xfrm>
          <a:prstGeom prst="roundRect">
            <a:avLst>
              <a:gd name="adj" fmla="val 7059"/>
            </a:avLst>
          </a:prstGeom>
          <a:solidFill>
            <a:srgbClr val="16391F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5" name="Text 3"/>
          <p:cNvSpPr/>
          <p:nvPr/>
        </p:nvSpPr>
        <p:spPr>
          <a:xfrm>
            <a:off x="731520" y="2852928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100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INPUTS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31520" y="3246120"/>
            <a:ext cx="28346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CO₂  +  H₂O  +  Light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703320" y="3200400"/>
            <a:ext cx="640080" cy="640080"/>
          </a:xfrm>
          <a:prstGeom prst="chevron">
            <a:avLst/>
          </a:prstGeom>
          <a:solidFill>
            <a:srgbClr val="6FA85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8" name="Shape 6"/>
          <p:cNvSpPr/>
          <p:nvPr/>
        </p:nvSpPr>
        <p:spPr>
          <a:xfrm>
            <a:off x="4526280" y="2606040"/>
            <a:ext cx="1828800" cy="1828800"/>
          </a:xfrm>
          <a:prstGeom prst="ellipse">
            <a:avLst/>
          </a:prstGeom>
          <a:solidFill>
            <a:srgbClr val="6FA85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9" name="Shape 7"/>
          <p:cNvSpPr/>
          <p:nvPr/>
        </p:nvSpPr>
        <p:spPr>
          <a:xfrm>
            <a:off x="5148072" y="3227832"/>
            <a:ext cx="585216" cy="585216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0" name="Shape 8"/>
          <p:cNvSpPr/>
          <p:nvPr/>
        </p:nvSpPr>
        <p:spPr>
          <a:xfrm>
            <a:off x="5980176" y="3493008"/>
            <a:ext cx="54864" cy="54864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1" name="Shape 9"/>
          <p:cNvSpPr/>
          <p:nvPr/>
        </p:nvSpPr>
        <p:spPr>
          <a:xfrm>
            <a:off x="5814127" y="3893887"/>
            <a:ext cx="54864" cy="54864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2" name="Shape 10"/>
          <p:cNvSpPr/>
          <p:nvPr/>
        </p:nvSpPr>
        <p:spPr>
          <a:xfrm>
            <a:off x="5413248" y="4059936"/>
            <a:ext cx="54864" cy="54864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3" name="Shape 11"/>
          <p:cNvSpPr/>
          <p:nvPr/>
        </p:nvSpPr>
        <p:spPr>
          <a:xfrm>
            <a:off x="5012369" y="3893887"/>
            <a:ext cx="54864" cy="54864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4" name="Shape 12"/>
          <p:cNvSpPr/>
          <p:nvPr/>
        </p:nvSpPr>
        <p:spPr>
          <a:xfrm>
            <a:off x="4846320" y="3493008"/>
            <a:ext cx="54864" cy="54864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5" name="Shape 13"/>
          <p:cNvSpPr/>
          <p:nvPr/>
        </p:nvSpPr>
        <p:spPr>
          <a:xfrm>
            <a:off x="5012369" y="3092129"/>
            <a:ext cx="54864" cy="54864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6" name="Shape 14"/>
          <p:cNvSpPr/>
          <p:nvPr/>
        </p:nvSpPr>
        <p:spPr>
          <a:xfrm>
            <a:off x="5413248" y="2926080"/>
            <a:ext cx="54864" cy="54864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7" name="Shape 15"/>
          <p:cNvSpPr/>
          <p:nvPr/>
        </p:nvSpPr>
        <p:spPr>
          <a:xfrm>
            <a:off x="5814127" y="3092129"/>
            <a:ext cx="54864" cy="54864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8" name="Shape 16"/>
          <p:cNvSpPr/>
          <p:nvPr/>
        </p:nvSpPr>
        <p:spPr>
          <a:xfrm>
            <a:off x="4892040" y="3246120"/>
            <a:ext cx="457200" cy="457200"/>
          </a:xfrm>
          <a:prstGeom prst="ellipse">
            <a:avLst/>
          </a:prstGeom>
          <a:solidFill>
            <a:srgbClr val="9ED36A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9" name="Text 17"/>
          <p:cNvSpPr/>
          <p:nvPr/>
        </p:nvSpPr>
        <p:spPr>
          <a:xfrm>
            <a:off x="4526280" y="4160520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1F4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PLANT</a:t>
            </a:r>
            <a:endParaRPr lang="en-US" sz="1200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1F4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(chloroplast)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629400" y="3200400"/>
            <a:ext cx="640080" cy="640080"/>
          </a:xfrm>
          <a:prstGeom prst="chevron">
            <a:avLst/>
          </a:prstGeom>
          <a:solidFill>
            <a:srgbClr val="6FA85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21" name="Shape 19"/>
          <p:cNvSpPr/>
          <p:nvPr/>
        </p:nvSpPr>
        <p:spPr>
          <a:xfrm>
            <a:off x="7452360" y="2743200"/>
            <a:ext cx="4023360" cy="155448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25400">
            <a:solidFill>
              <a:srgbClr val="6FA85B"/>
            </a:solidFill>
            <a:prstDash val="solid"/>
          </a:ln>
          <a:effectLst>
            <a:outerShdw blurRad="76200" dist="25400" dir="5400000" algn="bl" rotWithShape="0">
              <a:srgbClr val="1B2B1E">
                <a:alpha val="25000"/>
              </a:srgbClr>
            </a:outerShdw>
          </a:effectLst>
        </p:spPr>
        <p:txBody>
          <a:bodyPr/>
          <a:lstStyle/>
          <a:p>
            <a:endParaRPr lang="en-CN"/>
          </a:p>
        </p:txBody>
      </p:sp>
      <p:sp>
        <p:nvSpPr>
          <p:cNvPr id="22" name="Text 20"/>
          <p:cNvSpPr/>
          <p:nvPr/>
        </p:nvSpPr>
        <p:spPr>
          <a:xfrm>
            <a:off x="7452360" y="2852928"/>
            <a:ext cx="4023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100" dirty="0">
                <a:solidFill>
                  <a:srgbClr val="1F4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OUTPUTS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7452360" y="3246120"/>
            <a:ext cx="4023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600" b="1" dirty="0">
                <a:solidFill>
                  <a:srgbClr val="1B2B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Glucose (plant food)  +  Oxygen (O₂)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731520" y="4800600"/>
            <a:ext cx="10725912" cy="1234440"/>
          </a:xfrm>
          <a:prstGeom prst="roundRect">
            <a:avLst>
              <a:gd name="adj" fmla="val 8889"/>
            </a:avLst>
          </a:prstGeom>
          <a:solidFill>
            <a:srgbClr val="EDF5EE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25" name="Text 23"/>
          <p:cNvSpPr/>
          <p:nvPr/>
        </p:nvSpPr>
        <p:spPr>
          <a:xfrm>
            <a:off x="1051560" y="4800600"/>
            <a:ext cx="100584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700" b="1" i="1" dirty="0">
                <a:solidFill>
                  <a:srgbClr val="1F4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one sentence: Plants use sunlight to turn air and water into food, releasing oxygen we all depend on.</a:t>
            </a:r>
            <a:endParaRPr lang="en-US" sz="1700" dirty="0"/>
          </a:p>
        </p:txBody>
      </p:sp>
      <p:sp>
        <p:nvSpPr>
          <p:cNvPr id="26" name="Text 24"/>
          <p:cNvSpPr/>
          <p:nvPr/>
        </p:nvSpPr>
        <p:spPr>
          <a:xfrm>
            <a:off x="457200" y="64008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C7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Photosynthesis — Grade 7 Life Science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11277295" y="6400800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C7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2A9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48640"/>
            <a:ext cx="1280160" cy="1280160"/>
          </a:xfrm>
          <a:prstGeom prst="ellipse">
            <a:avLst/>
          </a:prstGeom>
          <a:solidFill>
            <a:srgbClr val="1F4B2C"/>
          </a:solidFill>
          <a:ln w="381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CN"/>
          </a:p>
        </p:txBody>
      </p:sp>
      <p:sp>
        <p:nvSpPr>
          <p:cNvPr id="3" name="Text 1"/>
          <p:cNvSpPr/>
          <p:nvPr/>
        </p:nvSpPr>
        <p:spPr>
          <a:xfrm>
            <a:off x="640080" y="548640"/>
            <a:ext cx="12801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2103120" y="64008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200" dirty="0">
                <a:solidFill>
                  <a:srgbClr val="8A5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FOR UNDERSTANDING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2103120" y="1051560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Exit Ticket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731520" y="2011680"/>
            <a:ext cx="10725912" cy="1417320"/>
          </a:xfrm>
          <a:prstGeom prst="roundRect">
            <a:avLst>
              <a:gd name="adj" fmla="val 7742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B2B1E">
                <a:alpha val="25000"/>
              </a:srgbClr>
            </a:outerShdw>
          </a:effectLst>
        </p:spPr>
        <p:txBody>
          <a:bodyPr/>
          <a:lstStyle/>
          <a:p>
            <a:endParaRPr lang="en-CN"/>
          </a:p>
        </p:txBody>
      </p:sp>
      <p:sp>
        <p:nvSpPr>
          <p:cNvPr id="7" name="Text 5"/>
          <p:cNvSpPr/>
          <p:nvPr/>
        </p:nvSpPr>
        <p:spPr>
          <a:xfrm>
            <a:off x="1051560" y="2011680"/>
            <a:ext cx="1005840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800" b="1" dirty="0">
                <a:solidFill>
                  <a:srgbClr val="1B2B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In your own words, explain what photosynthesis is and why it matters. (1–2 sentences)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731520" y="3611880"/>
            <a:ext cx="10725912" cy="1417320"/>
          </a:xfrm>
          <a:prstGeom prst="roundRect">
            <a:avLst>
              <a:gd name="adj" fmla="val 7742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B2B1E">
                <a:alpha val="25000"/>
              </a:srgbClr>
            </a:outerShdw>
          </a:effectLst>
        </p:spPr>
        <p:txBody>
          <a:bodyPr/>
          <a:lstStyle/>
          <a:p>
            <a:endParaRPr lang="en-CN"/>
          </a:p>
        </p:txBody>
      </p:sp>
      <p:sp>
        <p:nvSpPr>
          <p:cNvPr id="9" name="Text 7"/>
          <p:cNvSpPr/>
          <p:nvPr/>
        </p:nvSpPr>
        <p:spPr>
          <a:xfrm>
            <a:off x="1051560" y="3611880"/>
            <a:ext cx="1005840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800" b="1" dirty="0">
                <a:solidFill>
                  <a:srgbClr val="1B2B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Which gas do plants take IN, and which gas do they give OFF during photosynthesis?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731520" y="534924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8A5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your answers on a sticky note or exit slip before you leave.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046720" y="534924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i="1" dirty="0">
                <a:solidFill>
                  <a:srgbClr val="8A5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(Discussion on next slide)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11277295" y="6400800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C7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F4B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685800"/>
            <a:ext cx="1005840" cy="1005840"/>
          </a:xfrm>
          <a:prstGeom prst="ellipse">
            <a:avLst/>
          </a:prstGeom>
          <a:solidFill>
            <a:srgbClr val="6FA85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3" name="Shape 1"/>
          <p:cNvSpPr/>
          <p:nvPr/>
        </p:nvSpPr>
        <p:spPr>
          <a:xfrm flipV="1">
            <a:off x="1149858" y="1198778"/>
            <a:ext cx="140818" cy="140818"/>
          </a:xfrm>
          <a:prstGeom prst="line">
            <a:avLst/>
          </a:prstGeom>
          <a:noFill/>
          <a:ln w="508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CN"/>
          </a:p>
        </p:txBody>
      </p:sp>
      <p:sp>
        <p:nvSpPr>
          <p:cNvPr id="4" name="Shape 2"/>
          <p:cNvSpPr/>
          <p:nvPr/>
        </p:nvSpPr>
        <p:spPr>
          <a:xfrm>
            <a:off x="1285646" y="1047902"/>
            <a:ext cx="211226" cy="291694"/>
          </a:xfrm>
          <a:prstGeom prst="line">
            <a:avLst/>
          </a:prstGeom>
          <a:noFill/>
          <a:ln w="508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CN"/>
          </a:p>
        </p:txBody>
      </p:sp>
      <p:sp>
        <p:nvSpPr>
          <p:cNvPr id="5" name="Text 3"/>
          <p:cNvSpPr/>
          <p:nvPr/>
        </p:nvSpPr>
        <p:spPr>
          <a:xfrm>
            <a:off x="2057400" y="77724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150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ANSWERS — EXIT TICKET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2057400" y="1188720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Let's Compare Notes</a:t>
            </a:r>
            <a:endParaRPr lang="en-US" sz="3200" dirty="0"/>
          </a:p>
        </p:txBody>
      </p:sp>
      <p:sp>
        <p:nvSpPr>
          <p:cNvPr id="7" name="Shape 5"/>
          <p:cNvSpPr/>
          <p:nvPr/>
        </p:nvSpPr>
        <p:spPr>
          <a:xfrm>
            <a:off x="731520" y="2286000"/>
            <a:ext cx="10725912" cy="1691640"/>
          </a:xfrm>
          <a:prstGeom prst="roundRect">
            <a:avLst>
              <a:gd name="adj" fmla="val 8108"/>
            </a:avLst>
          </a:prstGeom>
          <a:solidFill>
            <a:srgbClr val="16391F"/>
          </a:solidFill>
          <a:ln w="12700">
            <a:solidFill>
              <a:srgbClr val="6FA85B"/>
            </a:solidFill>
            <a:prstDash val="solid"/>
          </a:ln>
        </p:spPr>
        <p:txBody>
          <a:bodyPr/>
          <a:lstStyle/>
          <a:p>
            <a:endParaRPr lang="en-CN"/>
          </a:p>
        </p:txBody>
      </p:sp>
      <p:sp>
        <p:nvSpPr>
          <p:cNvPr id="8" name="Text 6"/>
          <p:cNvSpPr/>
          <p:nvPr/>
        </p:nvSpPr>
        <p:spPr>
          <a:xfrm>
            <a:off x="1005840" y="2423160"/>
            <a:ext cx="101498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500" b="1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</a:t>
            </a: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Photosynthesis is the process plants use to turn sunlight, water, and carbon dioxide into food (glucose) — it matters because it produces the oxygen we breathe and starts nearly every food chain on Earth.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731520" y="4160520"/>
            <a:ext cx="10725912" cy="1325880"/>
          </a:xfrm>
          <a:prstGeom prst="roundRect">
            <a:avLst>
              <a:gd name="adj" fmla="val 10345"/>
            </a:avLst>
          </a:prstGeom>
          <a:solidFill>
            <a:srgbClr val="16391F"/>
          </a:solidFill>
          <a:ln w="12700">
            <a:solidFill>
              <a:srgbClr val="6FA85B"/>
            </a:solidFill>
            <a:prstDash val="solid"/>
          </a:ln>
        </p:spPr>
        <p:txBody>
          <a:bodyPr/>
          <a:lstStyle/>
          <a:p>
            <a:endParaRPr lang="en-CN"/>
          </a:p>
        </p:txBody>
      </p:sp>
      <p:sp>
        <p:nvSpPr>
          <p:cNvPr id="10" name="Text 8"/>
          <p:cNvSpPr/>
          <p:nvPr/>
        </p:nvSpPr>
        <p:spPr>
          <a:xfrm>
            <a:off x="1005840" y="4160520"/>
            <a:ext cx="1014984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</a:t>
            </a:r>
            <a:r>
              <a:rPr lang="en-US" sz="1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Plants take in </a:t>
            </a:r>
            <a:r>
              <a:rPr lang="en-US" sz="1700" b="1" dirty="0">
                <a:solidFill>
                  <a:srgbClr val="6EC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carbon dioxide (CO₂)</a:t>
            </a:r>
            <a:r>
              <a:rPr lang="en-US" sz="1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and give off </a:t>
            </a:r>
            <a:r>
              <a:rPr lang="en-US" sz="1700" b="1" dirty="0">
                <a:solidFill>
                  <a:srgbClr val="6EC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oxygen (O₂)</a:t>
            </a:r>
            <a:r>
              <a:rPr lang="en-US" sz="1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1277295" y="6400800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E9F3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1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F4B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94360"/>
            <a:ext cx="10698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Vocabulary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731520" y="1554480"/>
            <a:ext cx="5349240" cy="1234440"/>
          </a:xfrm>
          <a:prstGeom prst="roundRect">
            <a:avLst>
              <a:gd name="adj" fmla="val 7407"/>
            </a:avLst>
          </a:prstGeom>
          <a:solidFill>
            <a:srgbClr val="16391F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4" name="Text 2"/>
          <p:cNvSpPr/>
          <p:nvPr/>
        </p:nvSpPr>
        <p:spPr>
          <a:xfrm>
            <a:off x="960120" y="16459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9ED3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Photosynthesis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960120" y="2011680"/>
            <a:ext cx="4937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C7DC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plants use to convert light energy into chemical energy (food).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6355080" y="1554480"/>
            <a:ext cx="5349240" cy="1234440"/>
          </a:xfrm>
          <a:prstGeom prst="roundRect">
            <a:avLst>
              <a:gd name="adj" fmla="val 7407"/>
            </a:avLst>
          </a:prstGeom>
          <a:solidFill>
            <a:srgbClr val="16391F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7" name="Text 5"/>
          <p:cNvSpPr/>
          <p:nvPr/>
        </p:nvSpPr>
        <p:spPr>
          <a:xfrm>
            <a:off x="6583680" y="16459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9ED3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Chlorophyll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583680" y="2011680"/>
            <a:ext cx="4937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C7DC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Green pigment that absorbs sunlight inside chloroplasts.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731520" y="2971800"/>
            <a:ext cx="5349240" cy="1234440"/>
          </a:xfrm>
          <a:prstGeom prst="roundRect">
            <a:avLst>
              <a:gd name="adj" fmla="val 7407"/>
            </a:avLst>
          </a:prstGeom>
          <a:solidFill>
            <a:srgbClr val="16391F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0" name="Text 8"/>
          <p:cNvSpPr/>
          <p:nvPr/>
        </p:nvSpPr>
        <p:spPr>
          <a:xfrm>
            <a:off x="960120" y="306324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9ED3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Chloroplast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960120" y="3429000"/>
            <a:ext cx="4937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C7DC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Organelle in plant cells where photosynthesis takes place.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6355080" y="2971800"/>
            <a:ext cx="5349240" cy="1234440"/>
          </a:xfrm>
          <a:prstGeom prst="roundRect">
            <a:avLst>
              <a:gd name="adj" fmla="val 7407"/>
            </a:avLst>
          </a:prstGeom>
          <a:solidFill>
            <a:srgbClr val="16391F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3" name="Text 11"/>
          <p:cNvSpPr/>
          <p:nvPr/>
        </p:nvSpPr>
        <p:spPr>
          <a:xfrm>
            <a:off x="6583680" y="306324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9ED3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Glucose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583680" y="3429000"/>
            <a:ext cx="4937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C7DC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sugar (food) produced by photosynthesis.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731520" y="4389120"/>
            <a:ext cx="5349240" cy="1234440"/>
          </a:xfrm>
          <a:prstGeom prst="roundRect">
            <a:avLst>
              <a:gd name="adj" fmla="val 7407"/>
            </a:avLst>
          </a:prstGeom>
          <a:solidFill>
            <a:srgbClr val="16391F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6" name="Text 14"/>
          <p:cNvSpPr/>
          <p:nvPr/>
        </p:nvSpPr>
        <p:spPr>
          <a:xfrm>
            <a:off x="960120" y="448056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9ED36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Stomata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960120" y="4846320"/>
            <a:ext cx="4937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C7DC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Tiny pores in leaves that exchange gases with the air.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6355080" y="5532120"/>
            <a:ext cx="5486400" cy="914400"/>
          </a:xfrm>
          <a:prstGeom prst="roundRect">
            <a:avLst>
              <a:gd name="adj" fmla="val 50000"/>
            </a:avLst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9" name="Text 17"/>
          <p:cNvSpPr/>
          <p:nvPr/>
        </p:nvSpPr>
        <p:spPr>
          <a:xfrm>
            <a:off x="6355080" y="5532120"/>
            <a:ext cx="5486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F4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Lesson: Cellular Respiration →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11277295" y="6400800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E9F3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9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6FA8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WARM-UP  ·  3 MINUTES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731520" y="868680"/>
            <a:ext cx="10698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F4B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Do Plants Need to Survive?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731520" y="1828800"/>
            <a:ext cx="6400800" cy="41148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D7E6D8"/>
            </a:solidFill>
            <a:prstDash val="solid"/>
          </a:ln>
          <a:effectLst>
            <a:outerShdw blurRad="76200" dist="25400" dir="5400000" algn="bl" rotWithShape="0">
              <a:srgbClr val="1B2B1E">
                <a:alpha val="25000"/>
              </a:srgbClr>
            </a:outerShdw>
          </a:effectLst>
        </p:spPr>
        <p:txBody>
          <a:bodyPr/>
          <a:lstStyle/>
          <a:p>
            <a:endParaRPr lang="en-CN"/>
          </a:p>
        </p:txBody>
      </p:sp>
      <p:sp>
        <p:nvSpPr>
          <p:cNvPr id="5" name="Text 3"/>
          <p:cNvSpPr/>
          <p:nvPr/>
        </p:nvSpPr>
        <p:spPr>
          <a:xfrm>
            <a:off x="1051560" y="2103120"/>
            <a:ext cx="576072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800" b="1" dirty="0">
                <a:solidFill>
                  <a:srgbClr val="1F4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Think–Pair–Share
</a:t>
            </a:r>
            <a:endParaRPr lang="en-US" sz="18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1B2B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Talk with a partner for 90 seconds:
</a:t>
            </a:r>
            <a:endParaRPr lang="en-US" sz="18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1600" i="1" dirty="0">
                <a:solidFill>
                  <a:srgbClr val="1B2B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“If you were a plant, what would you need every single day just to stay alive?”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7498080" y="1965960"/>
            <a:ext cx="685800" cy="685800"/>
          </a:xfrm>
          <a:prstGeom prst="ellipse">
            <a:avLst/>
          </a:prstGeom>
          <a:solidFill>
            <a:srgbClr val="EDF5EE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7" name="Shape 5"/>
          <p:cNvSpPr/>
          <p:nvPr/>
        </p:nvSpPr>
        <p:spPr>
          <a:xfrm>
            <a:off x="7731252" y="2199132"/>
            <a:ext cx="219456" cy="219456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8" name="Shape 6"/>
          <p:cNvSpPr/>
          <p:nvPr/>
        </p:nvSpPr>
        <p:spPr>
          <a:xfrm>
            <a:off x="8026146" y="2281428"/>
            <a:ext cx="54864" cy="54864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9" name="Shape 7"/>
          <p:cNvSpPr/>
          <p:nvPr/>
        </p:nvSpPr>
        <p:spPr>
          <a:xfrm>
            <a:off x="7963877" y="2431757"/>
            <a:ext cx="54864" cy="54864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0" name="Shape 8"/>
          <p:cNvSpPr/>
          <p:nvPr/>
        </p:nvSpPr>
        <p:spPr>
          <a:xfrm>
            <a:off x="7813548" y="2494026"/>
            <a:ext cx="54864" cy="54864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1" name="Shape 9"/>
          <p:cNvSpPr/>
          <p:nvPr/>
        </p:nvSpPr>
        <p:spPr>
          <a:xfrm>
            <a:off x="7663219" y="2431757"/>
            <a:ext cx="54864" cy="54864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2" name="Shape 10"/>
          <p:cNvSpPr/>
          <p:nvPr/>
        </p:nvSpPr>
        <p:spPr>
          <a:xfrm>
            <a:off x="7600950" y="2281428"/>
            <a:ext cx="54864" cy="54864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3" name="Shape 11"/>
          <p:cNvSpPr/>
          <p:nvPr/>
        </p:nvSpPr>
        <p:spPr>
          <a:xfrm>
            <a:off x="7663219" y="2131099"/>
            <a:ext cx="54864" cy="54864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4" name="Shape 12"/>
          <p:cNvSpPr/>
          <p:nvPr/>
        </p:nvSpPr>
        <p:spPr>
          <a:xfrm>
            <a:off x="7813548" y="2068830"/>
            <a:ext cx="54864" cy="54864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5" name="Shape 13"/>
          <p:cNvSpPr/>
          <p:nvPr/>
        </p:nvSpPr>
        <p:spPr>
          <a:xfrm>
            <a:off x="7963877" y="2131099"/>
            <a:ext cx="54864" cy="54864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6" name="Text 14"/>
          <p:cNvSpPr/>
          <p:nvPr/>
        </p:nvSpPr>
        <p:spPr>
          <a:xfrm>
            <a:off x="8321040" y="1965960"/>
            <a:ext cx="3108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2B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Sunlight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7498080" y="2926080"/>
            <a:ext cx="685800" cy="685800"/>
          </a:xfrm>
          <a:prstGeom prst="ellipse">
            <a:avLst/>
          </a:prstGeom>
          <a:solidFill>
            <a:srgbClr val="EDF5EE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8" name="Shape 16"/>
          <p:cNvSpPr/>
          <p:nvPr/>
        </p:nvSpPr>
        <p:spPr>
          <a:xfrm rot="10800000">
            <a:off x="7731252" y="3124962"/>
            <a:ext cx="219456" cy="274320"/>
          </a:xfrm>
          <a:prstGeom prst="teardrop">
            <a:avLst/>
          </a:prstGeom>
          <a:solidFill>
            <a:srgbClr val="3E8EDE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9" name="Text 17"/>
          <p:cNvSpPr/>
          <p:nvPr/>
        </p:nvSpPr>
        <p:spPr>
          <a:xfrm>
            <a:off x="8321040" y="2926080"/>
            <a:ext cx="3108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2B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Water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7498080" y="3886200"/>
            <a:ext cx="685800" cy="685800"/>
          </a:xfrm>
          <a:prstGeom prst="ellipse">
            <a:avLst/>
          </a:prstGeom>
          <a:solidFill>
            <a:srgbClr val="EDF5EE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21" name="Shape 19"/>
          <p:cNvSpPr/>
          <p:nvPr/>
        </p:nvSpPr>
        <p:spPr>
          <a:xfrm>
            <a:off x="7696962" y="4187952"/>
            <a:ext cx="171450" cy="130302"/>
          </a:xfrm>
          <a:prstGeom prst="ellipse">
            <a:avLst/>
          </a:prstGeom>
          <a:solidFill>
            <a:srgbClr val="9AA5AD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22" name="Shape 20"/>
          <p:cNvSpPr/>
          <p:nvPr/>
        </p:nvSpPr>
        <p:spPr>
          <a:xfrm>
            <a:off x="7813548" y="4119372"/>
            <a:ext cx="198882" cy="164592"/>
          </a:xfrm>
          <a:prstGeom prst="ellipse">
            <a:avLst/>
          </a:prstGeom>
          <a:solidFill>
            <a:srgbClr val="9AA5AD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23" name="Text 21"/>
          <p:cNvSpPr/>
          <p:nvPr/>
        </p:nvSpPr>
        <p:spPr>
          <a:xfrm>
            <a:off x="8321040" y="3886200"/>
            <a:ext cx="3108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2B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 (CO₂)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7498080" y="4846320"/>
            <a:ext cx="685800" cy="685800"/>
          </a:xfrm>
          <a:prstGeom prst="ellipse">
            <a:avLst/>
          </a:prstGeom>
          <a:solidFill>
            <a:srgbClr val="EDF5EE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25" name="Shape 23"/>
          <p:cNvSpPr/>
          <p:nvPr/>
        </p:nvSpPr>
        <p:spPr>
          <a:xfrm rot="2700000">
            <a:off x="7669530" y="5079492"/>
            <a:ext cx="342900" cy="219456"/>
          </a:xfrm>
          <a:prstGeom prst="ellipse">
            <a:avLst/>
          </a:prstGeom>
          <a:solidFill>
            <a:srgbClr val="6FA85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26" name="Text 24"/>
          <p:cNvSpPr/>
          <p:nvPr/>
        </p:nvSpPr>
        <p:spPr>
          <a:xfrm>
            <a:off x="8321040" y="4846320"/>
            <a:ext cx="3108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2B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Soil / Nutrients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457200" y="64008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C7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Photosynthesis — Grade 7 Life Science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11277295" y="6400800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C7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9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6FA8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TODAY'S GOALS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731520" y="868680"/>
            <a:ext cx="10698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F4B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Learning Objectives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731520" y="1920240"/>
            <a:ext cx="3520440" cy="3931920"/>
          </a:xfrm>
          <a:prstGeom prst="roundRect">
            <a:avLst>
              <a:gd name="adj" fmla="val 3117"/>
            </a:avLst>
          </a:prstGeom>
          <a:solidFill>
            <a:srgbClr val="FFFFFF"/>
          </a:solidFill>
          <a:ln w="12700">
            <a:solidFill>
              <a:srgbClr val="D7E6D8"/>
            </a:solidFill>
            <a:prstDash val="solid"/>
          </a:ln>
          <a:effectLst>
            <a:outerShdw blurRad="76200" dist="25400" dir="5400000" algn="bl" rotWithShape="0">
              <a:srgbClr val="1B2B1E">
                <a:alpha val="25000"/>
              </a:srgbClr>
            </a:outerShdw>
          </a:effectLst>
        </p:spPr>
        <p:txBody>
          <a:bodyPr/>
          <a:lstStyle/>
          <a:p>
            <a:endParaRPr lang="en-CN"/>
          </a:p>
        </p:txBody>
      </p:sp>
      <p:sp>
        <p:nvSpPr>
          <p:cNvPr id="5" name="Shape 3"/>
          <p:cNvSpPr/>
          <p:nvPr/>
        </p:nvSpPr>
        <p:spPr>
          <a:xfrm>
            <a:off x="2034540" y="2286000"/>
            <a:ext cx="914400" cy="914400"/>
          </a:xfrm>
          <a:prstGeom prst="ellipse">
            <a:avLst/>
          </a:prstGeom>
          <a:solidFill>
            <a:srgbClr val="EDF5EE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6" name="Shape 4"/>
          <p:cNvSpPr/>
          <p:nvPr/>
        </p:nvSpPr>
        <p:spPr>
          <a:xfrm>
            <a:off x="2327148" y="2542032"/>
            <a:ext cx="329184" cy="402336"/>
          </a:xfrm>
          <a:prstGeom prst="roundRect">
            <a:avLst>
              <a:gd name="adj" fmla="val 8333"/>
            </a:avLst>
          </a:prstGeom>
          <a:solidFill>
            <a:srgbClr val="6FA85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7" name="Shape 5"/>
          <p:cNvSpPr/>
          <p:nvPr/>
        </p:nvSpPr>
        <p:spPr>
          <a:xfrm>
            <a:off x="2391156" y="2651760"/>
            <a:ext cx="201168" cy="4114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8" name="Shape 6"/>
          <p:cNvSpPr/>
          <p:nvPr/>
        </p:nvSpPr>
        <p:spPr>
          <a:xfrm>
            <a:off x="2391156" y="2752344"/>
            <a:ext cx="201168" cy="4114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9" name="Shape 7"/>
          <p:cNvSpPr/>
          <p:nvPr/>
        </p:nvSpPr>
        <p:spPr>
          <a:xfrm>
            <a:off x="2391156" y="2852928"/>
            <a:ext cx="201168" cy="4114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0" name="Shape 8"/>
          <p:cNvSpPr/>
          <p:nvPr/>
        </p:nvSpPr>
        <p:spPr>
          <a:xfrm>
            <a:off x="2656332" y="2176272"/>
            <a:ext cx="457200" cy="457200"/>
          </a:xfrm>
          <a:prstGeom prst="ellipse">
            <a:avLst/>
          </a:prstGeom>
          <a:solidFill>
            <a:srgbClr val="1F4B2C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CN"/>
          </a:p>
        </p:txBody>
      </p:sp>
      <p:sp>
        <p:nvSpPr>
          <p:cNvPr id="11" name="Text 9"/>
          <p:cNvSpPr/>
          <p:nvPr/>
        </p:nvSpPr>
        <p:spPr>
          <a:xfrm>
            <a:off x="2656332" y="217627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2A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005840" y="342900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1F4B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Define It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1051560" y="3977640"/>
            <a:ext cx="28803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350" dirty="0">
                <a:solidFill>
                  <a:srgbClr val="1B2B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what photosynthesis is and where it happens in a plant cell.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4572000" y="1920240"/>
            <a:ext cx="3520440" cy="3931920"/>
          </a:xfrm>
          <a:prstGeom prst="roundRect">
            <a:avLst>
              <a:gd name="adj" fmla="val 3117"/>
            </a:avLst>
          </a:prstGeom>
          <a:solidFill>
            <a:srgbClr val="FFFFFF"/>
          </a:solidFill>
          <a:ln w="12700">
            <a:solidFill>
              <a:srgbClr val="D7E6D8"/>
            </a:solidFill>
            <a:prstDash val="solid"/>
          </a:ln>
          <a:effectLst>
            <a:outerShdw blurRad="76200" dist="25400" dir="5400000" algn="bl" rotWithShape="0">
              <a:srgbClr val="1B2B1E">
                <a:alpha val="25000"/>
              </a:srgbClr>
            </a:outerShdw>
          </a:effectLst>
        </p:spPr>
        <p:txBody>
          <a:bodyPr/>
          <a:lstStyle/>
          <a:p>
            <a:endParaRPr lang="en-CN"/>
          </a:p>
        </p:txBody>
      </p:sp>
      <p:sp>
        <p:nvSpPr>
          <p:cNvPr id="15" name="Shape 13"/>
          <p:cNvSpPr/>
          <p:nvPr/>
        </p:nvSpPr>
        <p:spPr>
          <a:xfrm>
            <a:off x="5875020" y="2286000"/>
            <a:ext cx="914400" cy="914400"/>
          </a:xfrm>
          <a:prstGeom prst="ellipse">
            <a:avLst/>
          </a:prstGeom>
          <a:solidFill>
            <a:srgbClr val="EDF5EE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6" name="Shape 14"/>
          <p:cNvSpPr/>
          <p:nvPr/>
        </p:nvSpPr>
        <p:spPr>
          <a:xfrm>
            <a:off x="6103620" y="2596896"/>
            <a:ext cx="457200" cy="292608"/>
          </a:xfrm>
          <a:prstGeom prst="ellipse">
            <a:avLst/>
          </a:prstGeom>
          <a:solidFill>
            <a:srgbClr val="6FA85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7" name="Shape 15"/>
          <p:cNvSpPr/>
          <p:nvPr/>
        </p:nvSpPr>
        <p:spPr>
          <a:xfrm>
            <a:off x="6185916" y="2660904"/>
            <a:ext cx="292608" cy="36576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8" name="Shape 16"/>
          <p:cNvSpPr/>
          <p:nvPr/>
        </p:nvSpPr>
        <p:spPr>
          <a:xfrm>
            <a:off x="6185916" y="2724912"/>
            <a:ext cx="292608" cy="36576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9" name="Shape 17"/>
          <p:cNvSpPr/>
          <p:nvPr/>
        </p:nvSpPr>
        <p:spPr>
          <a:xfrm>
            <a:off x="6185916" y="2788920"/>
            <a:ext cx="292608" cy="36576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20" name="Shape 18"/>
          <p:cNvSpPr/>
          <p:nvPr/>
        </p:nvSpPr>
        <p:spPr>
          <a:xfrm>
            <a:off x="6496812" y="2176272"/>
            <a:ext cx="457200" cy="457200"/>
          </a:xfrm>
          <a:prstGeom prst="ellipse">
            <a:avLst/>
          </a:prstGeom>
          <a:solidFill>
            <a:srgbClr val="1F4B2C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CN"/>
          </a:p>
        </p:txBody>
      </p:sp>
      <p:sp>
        <p:nvSpPr>
          <p:cNvPr id="21" name="Text 19"/>
          <p:cNvSpPr/>
          <p:nvPr/>
        </p:nvSpPr>
        <p:spPr>
          <a:xfrm>
            <a:off x="6496812" y="217627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2A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4846320" y="342900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1F4B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Identify It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4892040" y="3977640"/>
            <a:ext cx="28803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350" dirty="0">
                <a:solidFill>
                  <a:srgbClr val="1B2B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the inputs (raw materials) and outputs (products) of photosynthesis.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8412480" y="1920240"/>
            <a:ext cx="3520440" cy="3931920"/>
          </a:xfrm>
          <a:prstGeom prst="roundRect">
            <a:avLst>
              <a:gd name="adj" fmla="val 3117"/>
            </a:avLst>
          </a:prstGeom>
          <a:solidFill>
            <a:srgbClr val="FFFFFF"/>
          </a:solidFill>
          <a:ln w="12700">
            <a:solidFill>
              <a:srgbClr val="D7E6D8"/>
            </a:solidFill>
            <a:prstDash val="solid"/>
          </a:ln>
          <a:effectLst>
            <a:outerShdw blurRad="76200" dist="25400" dir="5400000" algn="bl" rotWithShape="0">
              <a:srgbClr val="1B2B1E">
                <a:alpha val="25000"/>
              </a:srgbClr>
            </a:outerShdw>
          </a:effectLst>
        </p:spPr>
        <p:txBody>
          <a:bodyPr/>
          <a:lstStyle/>
          <a:p>
            <a:endParaRPr lang="en-CN"/>
          </a:p>
        </p:txBody>
      </p:sp>
      <p:sp>
        <p:nvSpPr>
          <p:cNvPr id="25" name="Shape 23"/>
          <p:cNvSpPr/>
          <p:nvPr/>
        </p:nvSpPr>
        <p:spPr>
          <a:xfrm>
            <a:off x="9715500" y="2286000"/>
            <a:ext cx="914400" cy="914400"/>
          </a:xfrm>
          <a:prstGeom prst="ellipse">
            <a:avLst/>
          </a:prstGeom>
          <a:solidFill>
            <a:srgbClr val="EDF5EE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26" name="Shape 24"/>
          <p:cNvSpPr/>
          <p:nvPr/>
        </p:nvSpPr>
        <p:spPr>
          <a:xfrm rot="2700000">
            <a:off x="9944100" y="2596896"/>
            <a:ext cx="457200" cy="292608"/>
          </a:xfrm>
          <a:prstGeom prst="ellipse">
            <a:avLst/>
          </a:prstGeom>
          <a:solidFill>
            <a:srgbClr val="6FA85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27" name="Shape 25"/>
          <p:cNvSpPr/>
          <p:nvPr/>
        </p:nvSpPr>
        <p:spPr>
          <a:xfrm>
            <a:off x="10337292" y="2176272"/>
            <a:ext cx="457200" cy="457200"/>
          </a:xfrm>
          <a:prstGeom prst="ellipse">
            <a:avLst/>
          </a:prstGeom>
          <a:solidFill>
            <a:srgbClr val="1F4B2C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CN"/>
          </a:p>
        </p:txBody>
      </p:sp>
      <p:sp>
        <p:nvSpPr>
          <p:cNvPr id="28" name="Text 26"/>
          <p:cNvSpPr/>
          <p:nvPr/>
        </p:nvSpPr>
        <p:spPr>
          <a:xfrm>
            <a:off x="10337292" y="217627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2A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8686800" y="342900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1F4B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Explain It</a:t>
            </a:r>
            <a:endParaRPr lang="en-US" sz="1900" dirty="0"/>
          </a:p>
        </p:txBody>
      </p:sp>
      <p:sp>
        <p:nvSpPr>
          <p:cNvPr id="30" name="Text 28"/>
          <p:cNvSpPr/>
          <p:nvPr/>
        </p:nvSpPr>
        <p:spPr>
          <a:xfrm>
            <a:off x="8732520" y="3977640"/>
            <a:ext cx="28803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350" dirty="0">
                <a:solidFill>
                  <a:srgbClr val="1B2B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why photosynthesis matters for oxygen, food, and life on Earth.</a:t>
            </a:r>
            <a:endParaRPr lang="en-US" sz="1350" dirty="0"/>
          </a:p>
        </p:txBody>
      </p:sp>
      <p:sp>
        <p:nvSpPr>
          <p:cNvPr id="31" name="Text 29"/>
          <p:cNvSpPr/>
          <p:nvPr/>
        </p:nvSpPr>
        <p:spPr>
          <a:xfrm>
            <a:off x="457200" y="64008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C7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Photosynthesis — Grade 7 Life Science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11277295" y="6400800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C7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9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6FA8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CONCEPT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731520" y="868680"/>
            <a:ext cx="10698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F4B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Photosynthesis?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731520" y="1874520"/>
            <a:ext cx="6492240" cy="1554480"/>
          </a:xfrm>
          <a:prstGeom prst="roundRect">
            <a:avLst>
              <a:gd name="adj" fmla="val 7059"/>
            </a:avLst>
          </a:prstGeom>
          <a:solidFill>
            <a:srgbClr val="1F4B2C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5" name="Text 3"/>
          <p:cNvSpPr/>
          <p:nvPr/>
        </p:nvSpPr>
        <p:spPr>
          <a:xfrm>
            <a:off x="1005840" y="2011680"/>
            <a:ext cx="59436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b="1" dirty="0">
                <a:solidFill>
                  <a:srgbClr val="9ED3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Photosynthesis 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the process plants use to capture light energy from the sun and turn it into chemical energy (food) they can use.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731520" y="3703320"/>
            <a:ext cx="777240" cy="777240"/>
          </a:xfrm>
          <a:prstGeom prst="ellipse">
            <a:avLst/>
          </a:prstGeom>
          <a:solidFill>
            <a:srgbClr val="EDF5EE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7" name="Shape 5"/>
          <p:cNvSpPr/>
          <p:nvPr/>
        </p:nvSpPr>
        <p:spPr>
          <a:xfrm rot="2700000">
            <a:off x="925830" y="3967582"/>
            <a:ext cx="388620" cy="248717"/>
          </a:xfrm>
          <a:prstGeom prst="ellipse">
            <a:avLst/>
          </a:prstGeom>
          <a:solidFill>
            <a:srgbClr val="6FA85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8" name="Text 6"/>
          <p:cNvSpPr/>
          <p:nvPr/>
        </p:nvSpPr>
        <p:spPr>
          <a:xfrm>
            <a:off x="1645920" y="3703320"/>
            <a:ext cx="5577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50" dirty="0">
                <a:solidFill>
                  <a:srgbClr val="1B2B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Happens inside a plant's chloroplasts — tiny structures in plant cells.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731520" y="4754880"/>
            <a:ext cx="777240" cy="777240"/>
          </a:xfrm>
          <a:prstGeom prst="ellipse">
            <a:avLst/>
          </a:prstGeom>
          <a:solidFill>
            <a:srgbClr val="EDF5EE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0" name="Shape 8"/>
          <p:cNvSpPr/>
          <p:nvPr/>
        </p:nvSpPr>
        <p:spPr>
          <a:xfrm>
            <a:off x="995782" y="5019142"/>
            <a:ext cx="248717" cy="248717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1" name="Shape 9"/>
          <p:cNvSpPr/>
          <p:nvPr/>
        </p:nvSpPr>
        <p:spPr>
          <a:xfrm>
            <a:off x="1333652" y="5116068"/>
            <a:ext cx="54864" cy="54864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2" name="Shape 10"/>
          <p:cNvSpPr/>
          <p:nvPr/>
        </p:nvSpPr>
        <p:spPr>
          <a:xfrm>
            <a:off x="1263081" y="5286441"/>
            <a:ext cx="54864" cy="54864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3" name="Shape 11"/>
          <p:cNvSpPr/>
          <p:nvPr/>
        </p:nvSpPr>
        <p:spPr>
          <a:xfrm>
            <a:off x="1092708" y="5357012"/>
            <a:ext cx="54864" cy="54864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4" name="Shape 12"/>
          <p:cNvSpPr/>
          <p:nvPr/>
        </p:nvSpPr>
        <p:spPr>
          <a:xfrm>
            <a:off x="922335" y="5286441"/>
            <a:ext cx="54864" cy="54864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5" name="Shape 13"/>
          <p:cNvSpPr/>
          <p:nvPr/>
        </p:nvSpPr>
        <p:spPr>
          <a:xfrm>
            <a:off x="851764" y="5116068"/>
            <a:ext cx="54864" cy="54864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6" name="Shape 14"/>
          <p:cNvSpPr/>
          <p:nvPr/>
        </p:nvSpPr>
        <p:spPr>
          <a:xfrm>
            <a:off x="922335" y="4945695"/>
            <a:ext cx="54864" cy="54864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7" name="Shape 15"/>
          <p:cNvSpPr/>
          <p:nvPr/>
        </p:nvSpPr>
        <p:spPr>
          <a:xfrm>
            <a:off x="1092708" y="4875124"/>
            <a:ext cx="54864" cy="54864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8" name="Shape 16"/>
          <p:cNvSpPr/>
          <p:nvPr/>
        </p:nvSpPr>
        <p:spPr>
          <a:xfrm>
            <a:off x="1263081" y="4945695"/>
            <a:ext cx="54864" cy="54864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9" name="Text 17"/>
          <p:cNvSpPr/>
          <p:nvPr/>
        </p:nvSpPr>
        <p:spPr>
          <a:xfrm>
            <a:off x="1645920" y="4754880"/>
            <a:ext cx="5577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50" dirty="0">
                <a:solidFill>
                  <a:srgbClr val="1B2B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Chlorophyll (the green pigment) absorbs sunlight to power the process.</a:t>
            </a:r>
            <a:endParaRPr lang="en-US" sz="1450" dirty="0"/>
          </a:p>
        </p:txBody>
      </p:sp>
      <p:sp>
        <p:nvSpPr>
          <p:cNvPr id="20" name="Shape 18"/>
          <p:cNvSpPr/>
          <p:nvPr/>
        </p:nvSpPr>
        <p:spPr>
          <a:xfrm>
            <a:off x="7635240" y="1828800"/>
            <a:ext cx="3794760" cy="4206240"/>
          </a:xfrm>
          <a:prstGeom prst="roundRect">
            <a:avLst>
              <a:gd name="adj" fmla="val 3614"/>
            </a:avLst>
          </a:prstGeom>
          <a:solidFill>
            <a:srgbClr val="DDEEDD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21" name="Shape 19"/>
          <p:cNvSpPr/>
          <p:nvPr/>
        </p:nvSpPr>
        <p:spPr>
          <a:xfrm>
            <a:off x="9400032" y="4206240"/>
            <a:ext cx="256032" cy="914400"/>
          </a:xfrm>
          <a:prstGeom prst="rect">
            <a:avLst/>
          </a:prstGeom>
          <a:solidFill>
            <a:srgbClr val="6B4A2F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22" name="Shape 20"/>
          <p:cNvSpPr/>
          <p:nvPr/>
        </p:nvSpPr>
        <p:spPr>
          <a:xfrm rot="-1500000">
            <a:off x="8229600" y="3566160"/>
            <a:ext cx="1371600" cy="822960"/>
          </a:xfrm>
          <a:prstGeom prst="ellipse">
            <a:avLst/>
          </a:prstGeom>
          <a:solidFill>
            <a:srgbClr val="9ED36A"/>
          </a:solidFill>
          <a:ln w="19050">
            <a:solidFill>
              <a:srgbClr val="6FA85B"/>
            </a:solidFill>
            <a:prstDash val="solid"/>
          </a:ln>
        </p:spPr>
        <p:txBody>
          <a:bodyPr/>
          <a:lstStyle/>
          <a:p>
            <a:endParaRPr lang="en-CN"/>
          </a:p>
        </p:txBody>
      </p:sp>
      <p:sp>
        <p:nvSpPr>
          <p:cNvPr id="23" name="Shape 21"/>
          <p:cNvSpPr/>
          <p:nvPr/>
        </p:nvSpPr>
        <p:spPr>
          <a:xfrm rot="1500000">
            <a:off x="9966960" y="3383280"/>
            <a:ext cx="1371600" cy="822960"/>
          </a:xfrm>
          <a:prstGeom prst="ellipse">
            <a:avLst/>
          </a:prstGeom>
          <a:solidFill>
            <a:srgbClr val="9ED36A"/>
          </a:solidFill>
          <a:ln w="19050">
            <a:solidFill>
              <a:srgbClr val="6FA85B"/>
            </a:solidFill>
            <a:prstDash val="solid"/>
          </a:ln>
        </p:spPr>
        <p:txBody>
          <a:bodyPr/>
          <a:lstStyle/>
          <a:p>
            <a:endParaRPr lang="en-CN"/>
          </a:p>
        </p:txBody>
      </p:sp>
      <p:sp>
        <p:nvSpPr>
          <p:cNvPr id="24" name="Shape 22"/>
          <p:cNvSpPr/>
          <p:nvPr/>
        </p:nvSpPr>
        <p:spPr>
          <a:xfrm rot="-600000">
            <a:off x="8092440" y="2743200"/>
            <a:ext cx="1554480" cy="914400"/>
          </a:xfrm>
          <a:prstGeom prst="ellipse">
            <a:avLst/>
          </a:prstGeom>
          <a:solidFill>
            <a:srgbClr val="9ED36A"/>
          </a:solidFill>
          <a:ln w="19050">
            <a:solidFill>
              <a:srgbClr val="6FA85B"/>
            </a:solidFill>
            <a:prstDash val="solid"/>
          </a:ln>
        </p:spPr>
        <p:txBody>
          <a:bodyPr/>
          <a:lstStyle/>
          <a:p>
            <a:endParaRPr lang="en-CN"/>
          </a:p>
        </p:txBody>
      </p:sp>
      <p:sp>
        <p:nvSpPr>
          <p:cNvPr id="25" name="Shape 23"/>
          <p:cNvSpPr/>
          <p:nvPr/>
        </p:nvSpPr>
        <p:spPr>
          <a:xfrm rot="600000">
            <a:off x="9829800" y="2606040"/>
            <a:ext cx="1554480" cy="914400"/>
          </a:xfrm>
          <a:prstGeom prst="ellipse">
            <a:avLst/>
          </a:prstGeom>
          <a:solidFill>
            <a:srgbClr val="9ED36A"/>
          </a:solidFill>
          <a:ln w="19050">
            <a:solidFill>
              <a:srgbClr val="6FA85B"/>
            </a:solidFill>
            <a:prstDash val="solid"/>
          </a:ln>
        </p:spPr>
        <p:txBody>
          <a:bodyPr/>
          <a:lstStyle/>
          <a:p>
            <a:endParaRPr lang="en-CN"/>
          </a:p>
        </p:txBody>
      </p:sp>
      <p:sp>
        <p:nvSpPr>
          <p:cNvPr id="26" name="Shape 24"/>
          <p:cNvSpPr/>
          <p:nvPr/>
        </p:nvSpPr>
        <p:spPr>
          <a:xfrm>
            <a:off x="9006840" y="2148840"/>
            <a:ext cx="1645920" cy="960120"/>
          </a:xfrm>
          <a:prstGeom prst="ellipse">
            <a:avLst/>
          </a:prstGeom>
          <a:solidFill>
            <a:srgbClr val="9ED36A"/>
          </a:solidFill>
          <a:ln w="19050">
            <a:solidFill>
              <a:srgbClr val="6FA85B"/>
            </a:solidFill>
            <a:prstDash val="solid"/>
          </a:ln>
        </p:spPr>
        <p:txBody>
          <a:bodyPr/>
          <a:lstStyle/>
          <a:p>
            <a:endParaRPr lang="en-CN"/>
          </a:p>
        </p:txBody>
      </p:sp>
      <p:sp>
        <p:nvSpPr>
          <p:cNvPr id="27" name="Text 25"/>
          <p:cNvSpPr/>
          <p:nvPr/>
        </p:nvSpPr>
        <p:spPr>
          <a:xfrm>
            <a:off x="7635240" y="5349240"/>
            <a:ext cx="3794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3E5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Chloroplasts live inside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i="1" dirty="0">
                <a:solidFill>
                  <a:srgbClr val="3E5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green leaf cell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457200" y="64008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C7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Photosynthesis — Grade 7 Life Science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11277295" y="6400800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C7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9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6FA8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CONCEPT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731520" y="868680"/>
            <a:ext cx="10698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F4B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Does It Happen?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731520" y="1874520"/>
            <a:ext cx="6766560" cy="123444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 w="12700">
            <a:solidFill>
              <a:srgbClr val="D7E6D8"/>
            </a:solidFill>
            <a:prstDash val="solid"/>
          </a:ln>
          <a:effectLst>
            <a:outerShdw blurRad="76200" dist="25400" dir="5400000" algn="bl" rotWithShape="0">
              <a:srgbClr val="1B2B1E">
                <a:alpha val="25000"/>
              </a:srgbClr>
            </a:outerShdw>
          </a:effectLst>
        </p:spPr>
        <p:txBody>
          <a:bodyPr/>
          <a:lstStyle/>
          <a:p>
            <a:endParaRPr lang="en-CN"/>
          </a:p>
        </p:txBody>
      </p:sp>
      <p:sp>
        <p:nvSpPr>
          <p:cNvPr id="5" name="Shape 3"/>
          <p:cNvSpPr/>
          <p:nvPr/>
        </p:nvSpPr>
        <p:spPr>
          <a:xfrm>
            <a:off x="960120" y="2057400"/>
            <a:ext cx="868680" cy="868680"/>
          </a:xfrm>
          <a:prstGeom prst="ellipse">
            <a:avLst/>
          </a:prstGeom>
          <a:solidFill>
            <a:srgbClr val="EDF5EE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6" name="Shape 4"/>
          <p:cNvSpPr/>
          <p:nvPr/>
        </p:nvSpPr>
        <p:spPr>
          <a:xfrm rot="2700000">
            <a:off x="1177290" y="2352751"/>
            <a:ext cx="434340" cy="277978"/>
          </a:xfrm>
          <a:prstGeom prst="ellipse">
            <a:avLst/>
          </a:prstGeom>
          <a:solidFill>
            <a:srgbClr val="6FA85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7" name="Text 5"/>
          <p:cNvSpPr/>
          <p:nvPr/>
        </p:nvSpPr>
        <p:spPr>
          <a:xfrm>
            <a:off x="2011680" y="1993392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F4B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Leaves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2011680" y="2359152"/>
            <a:ext cx="5349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1B2B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main “food factories” of the plant — built to catch as much sunlight as possible.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731520" y="3291840"/>
            <a:ext cx="6766560" cy="123444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 w="12700">
            <a:solidFill>
              <a:srgbClr val="D7E6D8"/>
            </a:solidFill>
            <a:prstDash val="solid"/>
          </a:ln>
          <a:effectLst>
            <a:outerShdw blurRad="76200" dist="25400" dir="5400000" algn="bl" rotWithShape="0">
              <a:srgbClr val="1B2B1E">
                <a:alpha val="25000"/>
              </a:srgbClr>
            </a:outerShdw>
          </a:effectLst>
        </p:spPr>
        <p:txBody>
          <a:bodyPr/>
          <a:lstStyle/>
          <a:p>
            <a:endParaRPr lang="en-CN"/>
          </a:p>
        </p:txBody>
      </p:sp>
      <p:sp>
        <p:nvSpPr>
          <p:cNvPr id="10" name="Shape 8"/>
          <p:cNvSpPr/>
          <p:nvPr/>
        </p:nvSpPr>
        <p:spPr>
          <a:xfrm>
            <a:off x="960120" y="3474720"/>
            <a:ext cx="868680" cy="868680"/>
          </a:xfrm>
          <a:prstGeom prst="ellipse">
            <a:avLst/>
          </a:prstGeom>
          <a:solidFill>
            <a:srgbClr val="EDF5EE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1" name="Shape 9"/>
          <p:cNvSpPr/>
          <p:nvPr/>
        </p:nvSpPr>
        <p:spPr>
          <a:xfrm>
            <a:off x="1177290" y="3770071"/>
            <a:ext cx="434340" cy="277978"/>
          </a:xfrm>
          <a:prstGeom prst="ellipse">
            <a:avLst/>
          </a:prstGeom>
          <a:solidFill>
            <a:srgbClr val="1F4B2C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2" name="Shape 10"/>
          <p:cNvSpPr/>
          <p:nvPr/>
        </p:nvSpPr>
        <p:spPr>
          <a:xfrm>
            <a:off x="1255471" y="3829964"/>
            <a:ext cx="277978" cy="36576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3" name="Shape 11"/>
          <p:cNvSpPr/>
          <p:nvPr/>
        </p:nvSpPr>
        <p:spPr>
          <a:xfrm>
            <a:off x="1255471" y="3890772"/>
            <a:ext cx="277978" cy="36576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4" name="Shape 12"/>
          <p:cNvSpPr/>
          <p:nvPr/>
        </p:nvSpPr>
        <p:spPr>
          <a:xfrm>
            <a:off x="1255471" y="3951580"/>
            <a:ext cx="277978" cy="36576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5" name="Text 13"/>
          <p:cNvSpPr/>
          <p:nvPr/>
        </p:nvSpPr>
        <p:spPr>
          <a:xfrm>
            <a:off x="2011680" y="3410712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F4B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Chloroplasts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2011680" y="3776472"/>
            <a:ext cx="5349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1B2B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Tiny organelles inside leaf cells that contain chlorophyll and do the actual work.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731520" y="4709160"/>
            <a:ext cx="6766560" cy="123444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 w="12700">
            <a:solidFill>
              <a:srgbClr val="D7E6D8"/>
            </a:solidFill>
            <a:prstDash val="solid"/>
          </a:ln>
          <a:effectLst>
            <a:outerShdw blurRad="76200" dist="25400" dir="5400000" algn="bl" rotWithShape="0">
              <a:srgbClr val="1B2B1E">
                <a:alpha val="25000"/>
              </a:srgbClr>
            </a:outerShdw>
          </a:effectLst>
        </p:spPr>
        <p:txBody>
          <a:bodyPr/>
          <a:lstStyle/>
          <a:p>
            <a:endParaRPr lang="en-CN"/>
          </a:p>
        </p:txBody>
      </p:sp>
      <p:sp>
        <p:nvSpPr>
          <p:cNvPr id="18" name="Shape 16"/>
          <p:cNvSpPr/>
          <p:nvPr/>
        </p:nvSpPr>
        <p:spPr>
          <a:xfrm>
            <a:off x="960120" y="4892040"/>
            <a:ext cx="868680" cy="868680"/>
          </a:xfrm>
          <a:prstGeom prst="ellipse">
            <a:avLst/>
          </a:prstGeom>
          <a:solidFill>
            <a:srgbClr val="EDF5EE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9" name="Shape 17"/>
          <p:cNvSpPr/>
          <p:nvPr/>
        </p:nvSpPr>
        <p:spPr>
          <a:xfrm>
            <a:off x="1212037" y="5274259"/>
            <a:ext cx="217170" cy="165049"/>
          </a:xfrm>
          <a:prstGeom prst="ellipse">
            <a:avLst/>
          </a:prstGeom>
          <a:solidFill>
            <a:srgbClr val="3E8EDE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20" name="Shape 18"/>
          <p:cNvSpPr/>
          <p:nvPr/>
        </p:nvSpPr>
        <p:spPr>
          <a:xfrm>
            <a:off x="1359713" y="5187391"/>
            <a:ext cx="251917" cy="208483"/>
          </a:xfrm>
          <a:prstGeom prst="ellipse">
            <a:avLst/>
          </a:prstGeom>
          <a:solidFill>
            <a:srgbClr val="3E8EDE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21" name="Text 19"/>
          <p:cNvSpPr/>
          <p:nvPr/>
        </p:nvSpPr>
        <p:spPr>
          <a:xfrm>
            <a:off x="2011680" y="4828032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F4B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Stomata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2011680" y="5193792"/>
            <a:ext cx="5349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1B2B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Tiny pores (mostly on the underside of leaves) that let CO₂ in and O₂ + water vapor out.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7818120" y="1874520"/>
            <a:ext cx="3611880" cy="4251960"/>
          </a:xfrm>
          <a:prstGeom prst="roundRect">
            <a:avLst>
              <a:gd name="adj" fmla="val 3797"/>
            </a:avLst>
          </a:prstGeom>
          <a:solidFill>
            <a:srgbClr val="1F4B2C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24" name="Text 22"/>
          <p:cNvSpPr/>
          <p:nvPr/>
        </p:nvSpPr>
        <p:spPr>
          <a:xfrm>
            <a:off x="7818120" y="2057400"/>
            <a:ext cx="3611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150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ZOOMING IN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8298180" y="2514600"/>
            <a:ext cx="2651760" cy="685800"/>
          </a:xfrm>
          <a:prstGeom prst="roundRect">
            <a:avLst>
              <a:gd name="adj" fmla="val 46667"/>
            </a:avLst>
          </a:prstGeom>
          <a:solidFill>
            <a:srgbClr val="9ED36A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26" name="Text 24"/>
          <p:cNvSpPr/>
          <p:nvPr/>
        </p:nvSpPr>
        <p:spPr>
          <a:xfrm>
            <a:off x="8298180" y="2514600"/>
            <a:ext cx="2651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F4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Leaf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8549640" y="3383280"/>
            <a:ext cx="2148840" cy="685800"/>
          </a:xfrm>
          <a:prstGeom prst="roundRect">
            <a:avLst>
              <a:gd name="adj" fmla="val 46667"/>
            </a:avLst>
          </a:prstGeom>
          <a:solidFill>
            <a:srgbClr val="9ED36A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28" name="Text 26"/>
          <p:cNvSpPr/>
          <p:nvPr/>
        </p:nvSpPr>
        <p:spPr>
          <a:xfrm>
            <a:off x="8549640" y="3383280"/>
            <a:ext cx="2148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F4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Plant Cell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8801100" y="4251960"/>
            <a:ext cx="1645920" cy="685800"/>
          </a:xfrm>
          <a:prstGeom prst="roundRect">
            <a:avLst>
              <a:gd name="adj" fmla="val 46667"/>
            </a:avLst>
          </a:prstGeom>
          <a:solidFill>
            <a:srgbClr val="9ED36A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30" name="Text 28"/>
          <p:cNvSpPr/>
          <p:nvPr/>
        </p:nvSpPr>
        <p:spPr>
          <a:xfrm>
            <a:off x="8801100" y="4251960"/>
            <a:ext cx="1645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F4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Chloroplast</a:t>
            </a:r>
            <a:endParaRPr lang="en-US" sz="1300" dirty="0"/>
          </a:p>
        </p:txBody>
      </p:sp>
      <p:sp>
        <p:nvSpPr>
          <p:cNvPr id="31" name="Shape 29"/>
          <p:cNvSpPr/>
          <p:nvPr/>
        </p:nvSpPr>
        <p:spPr>
          <a:xfrm>
            <a:off x="9052560" y="5120640"/>
            <a:ext cx="1143000" cy="685800"/>
          </a:xfrm>
          <a:prstGeom prst="roundRect">
            <a:avLst>
              <a:gd name="adj" fmla="val 46667"/>
            </a:avLst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32" name="Text 30"/>
          <p:cNvSpPr/>
          <p:nvPr/>
        </p:nvSpPr>
        <p:spPr>
          <a:xfrm>
            <a:off x="9052560" y="5120640"/>
            <a:ext cx="1143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F4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Chlorophyll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57200" y="64008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C7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Photosynthesis — Grade 7 Life Science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11277295" y="6400800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C7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2A9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48640"/>
            <a:ext cx="1280160" cy="1280160"/>
          </a:xfrm>
          <a:prstGeom prst="ellipse">
            <a:avLst/>
          </a:prstGeom>
          <a:solidFill>
            <a:srgbClr val="1F4B2C"/>
          </a:solidFill>
          <a:ln w="381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CN"/>
          </a:p>
        </p:txBody>
      </p:sp>
      <p:sp>
        <p:nvSpPr>
          <p:cNvPr id="3" name="Text 1"/>
          <p:cNvSpPr/>
          <p:nvPr/>
        </p:nvSpPr>
        <p:spPr>
          <a:xfrm>
            <a:off x="640080" y="548640"/>
            <a:ext cx="12801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2103120" y="64008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200" dirty="0">
                <a:solidFill>
                  <a:srgbClr val="8A5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FOR UNDERSTANDING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2103120" y="1051560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Quick Check #1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731520" y="2011680"/>
            <a:ext cx="10725912" cy="1188720"/>
          </a:xfrm>
          <a:prstGeom prst="roundRect">
            <a:avLst>
              <a:gd name="adj" fmla="val 9231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B2B1E">
                <a:alpha val="25000"/>
              </a:srgbClr>
            </a:outerShdw>
          </a:effectLst>
        </p:spPr>
        <p:txBody>
          <a:bodyPr/>
          <a:lstStyle/>
          <a:p>
            <a:endParaRPr lang="en-CN"/>
          </a:p>
        </p:txBody>
      </p:sp>
      <p:sp>
        <p:nvSpPr>
          <p:cNvPr id="7" name="Text 5"/>
          <p:cNvSpPr/>
          <p:nvPr/>
        </p:nvSpPr>
        <p:spPr>
          <a:xfrm>
            <a:off x="1051560" y="2011680"/>
            <a:ext cx="100584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B2B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part of the plant cell captures sunlight to power photosynthesis?</a:t>
            </a:r>
            <a:endParaRPr lang="en-US" sz="2200" dirty="0"/>
          </a:p>
        </p:txBody>
      </p:sp>
      <p:sp>
        <p:nvSpPr>
          <p:cNvPr id="8" name="Shape 6"/>
          <p:cNvSpPr/>
          <p:nvPr/>
        </p:nvSpPr>
        <p:spPr>
          <a:xfrm>
            <a:off x="731520" y="3520440"/>
            <a:ext cx="5212080" cy="73152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9" name="Text 7"/>
          <p:cNvSpPr/>
          <p:nvPr/>
        </p:nvSpPr>
        <p:spPr>
          <a:xfrm>
            <a:off x="731520" y="3520440"/>
            <a:ext cx="5212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F4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A) The nucleus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6217920" y="3520440"/>
            <a:ext cx="5212080" cy="73152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1" name="Text 9"/>
          <p:cNvSpPr/>
          <p:nvPr/>
        </p:nvSpPr>
        <p:spPr>
          <a:xfrm>
            <a:off x="6217920" y="3520440"/>
            <a:ext cx="5212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F4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B) The chloroplast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731520" y="4480560"/>
            <a:ext cx="5212080" cy="73152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3" name="Text 11"/>
          <p:cNvSpPr/>
          <p:nvPr/>
        </p:nvSpPr>
        <p:spPr>
          <a:xfrm>
            <a:off x="731520" y="4480560"/>
            <a:ext cx="5212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F4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C) The cell wall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6217920" y="4480560"/>
            <a:ext cx="5212080" cy="73152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5" name="Text 13"/>
          <p:cNvSpPr/>
          <p:nvPr/>
        </p:nvSpPr>
        <p:spPr>
          <a:xfrm>
            <a:off x="6217920" y="4480560"/>
            <a:ext cx="5212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F4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D) The root hair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731520" y="562356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8A5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Talk to your neighbor, then vote with fingers (1–4) on my count.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8046720" y="562356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i="1" dirty="0">
                <a:solidFill>
                  <a:srgbClr val="8A5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(Answer revealed on next slide)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1277295" y="6400800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C7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F4B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685800"/>
            <a:ext cx="1005840" cy="1005840"/>
          </a:xfrm>
          <a:prstGeom prst="ellipse">
            <a:avLst/>
          </a:prstGeom>
          <a:solidFill>
            <a:srgbClr val="6FA85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3" name="Shape 1"/>
          <p:cNvSpPr/>
          <p:nvPr/>
        </p:nvSpPr>
        <p:spPr>
          <a:xfrm flipV="1">
            <a:off x="1149858" y="1198778"/>
            <a:ext cx="140818" cy="140818"/>
          </a:xfrm>
          <a:prstGeom prst="line">
            <a:avLst/>
          </a:prstGeom>
          <a:noFill/>
          <a:ln w="508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CN"/>
          </a:p>
        </p:txBody>
      </p:sp>
      <p:sp>
        <p:nvSpPr>
          <p:cNvPr id="4" name="Shape 2"/>
          <p:cNvSpPr/>
          <p:nvPr/>
        </p:nvSpPr>
        <p:spPr>
          <a:xfrm>
            <a:off x="1285646" y="1047902"/>
            <a:ext cx="211226" cy="291694"/>
          </a:xfrm>
          <a:prstGeom prst="line">
            <a:avLst/>
          </a:prstGeom>
          <a:noFill/>
          <a:ln w="508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CN"/>
          </a:p>
        </p:txBody>
      </p:sp>
      <p:sp>
        <p:nvSpPr>
          <p:cNvPr id="5" name="Text 3"/>
          <p:cNvSpPr/>
          <p:nvPr/>
        </p:nvSpPr>
        <p:spPr>
          <a:xfrm>
            <a:off x="2057400" y="77724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150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 — QUICK CHECK #1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2057400" y="1188720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B) The Chloroplast</a:t>
            </a:r>
            <a:endParaRPr lang="en-US" sz="3200" dirty="0"/>
          </a:p>
        </p:txBody>
      </p:sp>
      <p:sp>
        <p:nvSpPr>
          <p:cNvPr id="7" name="Shape 5"/>
          <p:cNvSpPr/>
          <p:nvPr/>
        </p:nvSpPr>
        <p:spPr>
          <a:xfrm>
            <a:off x="731520" y="2286000"/>
            <a:ext cx="10725912" cy="3200400"/>
          </a:xfrm>
          <a:prstGeom prst="roundRect">
            <a:avLst>
              <a:gd name="adj" fmla="val 4286"/>
            </a:avLst>
          </a:prstGeom>
          <a:solidFill>
            <a:srgbClr val="16391F"/>
          </a:solidFill>
          <a:ln w="12700">
            <a:solidFill>
              <a:srgbClr val="6FA85B"/>
            </a:solidFill>
            <a:prstDash val="solid"/>
          </a:ln>
        </p:spPr>
        <p:txBody>
          <a:bodyPr/>
          <a:lstStyle/>
          <a:p>
            <a:endParaRPr lang="en-CN"/>
          </a:p>
        </p:txBody>
      </p:sp>
      <p:sp>
        <p:nvSpPr>
          <p:cNvPr id="8" name="Text 6"/>
          <p:cNvSpPr/>
          <p:nvPr/>
        </p:nvSpPr>
        <p:spPr>
          <a:xfrm>
            <a:off x="1051560" y="2560320"/>
            <a:ext cx="1005840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700" b="1" dirty="0">
                <a:solidFill>
                  <a:srgbClr val="9ED3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Chloroplasts </a:t>
            </a:r>
            <a:r>
              <a:rPr lang="en-US" sz="1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 the small structures inside plant cells that contain </a:t>
            </a:r>
            <a:r>
              <a:rPr lang="en-US" sz="1700" b="1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chlorophyll</a:t>
            </a:r>
            <a:r>
              <a:rPr lang="en-US" sz="1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the green pigment that absorbs sunlight.
</a:t>
            </a:r>
            <a:endParaRPr lang="en-US" sz="17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C7DC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The nucleus controls the cell, but doesn't do photosynthesis.
</a:t>
            </a:r>
            <a:endParaRPr lang="en-US" sz="17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C7DC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The cell wall gives support and structure, not energy capture.
</a:t>
            </a:r>
            <a:endParaRPr lang="en-US" sz="17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C7DC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Root hairs absorb water — they have no chlorophyll at all.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11277295" y="6400800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E9F3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9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6FA8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CONCEPT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731520" y="868680"/>
            <a:ext cx="10698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F4B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Photosynthesis Equation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731520" y="1965960"/>
            <a:ext cx="10725912" cy="1554480"/>
          </a:xfrm>
          <a:prstGeom prst="roundRect">
            <a:avLst>
              <a:gd name="adj" fmla="val 7059"/>
            </a:avLst>
          </a:prstGeom>
          <a:solidFill>
            <a:srgbClr val="1F4B2C"/>
          </a:solidFill>
          <a:ln/>
          <a:effectLst>
            <a:outerShdw blurRad="76200" dist="25400" dir="5400000" algn="bl" rotWithShape="0">
              <a:srgbClr val="1B2B1E">
                <a:alpha val="25000"/>
              </a:srgbClr>
            </a:outerShdw>
          </a:effectLst>
        </p:spPr>
        <p:txBody>
          <a:bodyPr/>
          <a:lstStyle/>
          <a:p>
            <a:endParaRPr lang="en-CN"/>
          </a:p>
        </p:txBody>
      </p:sp>
      <p:sp>
        <p:nvSpPr>
          <p:cNvPr id="5" name="Text 3"/>
          <p:cNvSpPr/>
          <p:nvPr/>
        </p:nvSpPr>
        <p:spPr>
          <a:xfrm>
            <a:off x="914400" y="1965960"/>
            <a:ext cx="103601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9AA5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Carbon Dioxide</a:t>
            </a:r>
            <a:r>
              <a:rPr lang="en-US" sz="1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+  </a:t>
            </a:r>
            <a:r>
              <a:rPr lang="en-US" sz="1900" b="1" dirty="0">
                <a:solidFill>
                  <a:srgbClr val="6EC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Water</a:t>
            </a:r>
            <a:r>
              <a:rPr lang="en-US" sz="1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+  </a:t>
            </a:r>
            <a:r>
              <a:rPr lang="en-US" sz="1900" b="1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Light Energy</a:t>
            </a:r>
            <a:r>
              <a:rPr lang="en-US" sz="1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→     </a:t>
            </a:r>
            <a:r>
              <a:rPr lang="en-US" sz="1900" b="1" dirty="0">
                <a:solidFill>
                  <a:srgbClr val="9ED3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Glucose</a:t>
            </a:r>
            <a:r>
              <a:rPr lang="en-US" sz="1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+  </a:t>
            </a:r>
            <a:r>
              <a:rPr lang="en-US" sz="1900" b="1" dirty="0">
                <a:solidFill>
                  <a:srgbClr val="6EC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Oxygen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731520" y="3657600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5C7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Chemical Formula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731520" y="4114800"/>
            <a:ext cx="5120640" cy="192024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7E6D8"/>
            </a:solidFill>
            <a:prstDash val="solid"/>
          </a:ln>
          <a:effectLst>
            <a:outerShdw blurRad="76200" dist="25400" dir="5400000" algn="bl" rotWithShape="0">
              <a:srgbClr val="1B2B1E">
                <a:alpha val="25000"/>
              </a:srgbClr>
            </a:outerShdw>
          </a:effectLst>
        </p:spPr>
        <p:txBody>
          <a:bodyPr/>
          <a:lstStyle/>
          <a:p>
            <a:endParaRPr lang="en-CN"/>
          </a:p>
        </p:txBody>
      </p:sp>
      <p:sp>
        <p:nvSpPr>
          <p:cNvPr id="8" name="Text 6"/>
          <p:cNvSpPr/>
          <p:nvPr/>
        </p:nvSpPr>
        <p:spPr>
          <a:xfrm>
            <a:off x="1005840" y="4251960"/>
            <a:ext cx="45720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2200" b="1" dirty="0">
                <a:solidFill>
                  <a:srgbClr val="1B2B1E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6CO</a:t>
            </a:r>
            <a:r>
              <a:rPr lang="en-US" sz="1300" baseline="-40000" dirty="0">
                <a:solidFill>
                  <a:srgbClr val="1B2B1E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2</a:t>
            </a:r>
            <a:r>
              <a:rPr lang="en-US" sz="2200" b="1" dirty="0">
                <a:solidFill>
                  <a:srgbClr val="1B2B1E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 + 6H</a:t>
            </a:r>
            <a:r>
              <a:rPr lang="en-US" sz="1300" baseline="-40000" dirty="0">
                <a:solidFill>
                  <a:srgbClr val="1B2B1E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2</a:t>
            </a:r>
            <a:r>
              <a:rPr lang="en-US" sz="2200" b="1" dirty="0">
                <a:solidFill>
                  <a:srgbClr val="1B2B1E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O + </a:t>
            </a:r>
            <a:r>
              <a:rPr lang="en-US" sz="1500" i="1" dirty="0">
                <a:solidFill>
                  <a:srgbClr val="F2A93B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light energy</a:t>
            </a:r>
            <a:endParaRPr lang="en-US" sz="22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1800" b="1" dirty="0">
                <a:solidFill>
                  <a:srgbClr val="6FA85B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↓</a:t>
            </a:r>
            <a:endParaRPr lang="en-US" sz="22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200" b="1" dirty="0">
                <a:solidFill>
                  <a:srgbClr val="1F4B2C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C</a:t>
            </a:r>
            <a:r>
              <a:rPr lang="en-US" sz="1300" baseline="-40000" dirty="0">
                <a:solidFill>
                  <a:srgbClr val="1F4B2C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6</a:t>
            </a:r>
            <a:r>
              <a:rPr lang="en-US" sz="2200" b="1" dirty="0">
                <a:solidFill>
                  <a:srgbClr val="1F4B2C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H</a:t>
            </a:r>
            <a:r>
              <a:rPr lang="en-US" sz="1300" baseline="-40000" dirty="0">
                <a:solidFill>
                  <a:srgbClr val="1F4B2C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12</a:t>
            </a:r>
            <a:r>
              <a:rPr lang="en-US" sz="2200" b="1" dirty="0">
                <a:solidFill>
                  <a:srgbClr val="1F4B2C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O</a:t>
            </a:r>
            <a:r>
              <a:rPr lang="en-US" sz="1300" baseline="-40000" dirty="0">
                <a:solidFill>
                  <a:srgbClr val="1F4B2C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6</a:t>
            </a:r>
            <a:r>
              <a:rPr lang="en-US" sz="1600" i="1" dirty="0">
                <a:solidFill>
                  <a:srgbClr val="1F4B2C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 (glucose) + 6O</a:t>
            </a:r>
            <a:r>
              <a:rPr lang="en-US" sz="1300" baseline="-40000" dirty="0">
                <a:solidFill>
                  <a:srgbClr val="1F4B2C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2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6172200" y="3657600"/>
            <a:ext cx="52852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5C7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Memory Trick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172200" y="4114800"/>
            <a:ext cx="5285232" cy="1920240"/>
          </a:xfrm>
          <a:prstGeom prst="roundRect">
            <a:avLst>
              <a:gd name="adj" fmla="val 5714"/>
            </a:avLst>
          </a:prstGeom>
          <a:solidFill>
            <a:srgbClr val="EDF5EE"/>
          </a:solidFill>
          <a:ln w="12700">
            <a:solidFill>
              <a:srgbClr val="D7E6D8"/>
            </a:solidFill>
            <a:prstDash val="solid"/>
          </a:ln>
        </p:spPr>
        <p:txBody>
          <a:bodyPr/>
          <a:lstStyle/>
          <a:p>
            <a:endParaRPr lang="en-CN"/>
          </a:p>
        </p:txBody>
      </p:sp>
      <p:sp>
        <p:nvSpPr>
          <p:cNvPr id="11" name="Text 9"/>
          <p:cNvSpPr/>
          <p:nvPr/>
        </p:nvSpPr>
        <p:spPr>
          <a:xfrm>
            <a:off x="6446520" y="4297680"/>
            <a:ext cx="47548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1B2B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Plants breathe in what we breathe out (CO₂), and breathe out what we breathe in (O₂) — we're partners!
</a:t>
            </a:r>
            <a:endParaRPr lang="en-US" sz="15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1B2B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Glucose is the sugar the plant uses for energy and to build new cells.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57200" y="64008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C7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Photosynthesis — Grade 7 Life Science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1277295" y="6400800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C7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9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6FA8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CONCEPT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731520" y="868680"/>
            <a:ext cx="10698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F4B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Inputs and Outputs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731520" y="1874520"/>
            <a:ext cx="5166360" cy="4206240"/>
          </a:xfrm>
          <a:prstGeom prst="roundRect">
            <a:avLst>
              <a:gd name="adj" fmla="val 3261"/>
            </a:avLst>
          </a:prstGeom>
          <a:solidFill>
            <a:srgbClr val="16391F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5" name="Text 3"/>
          <p:cNvSpPr/>
          <p:nvPr/>
        </p:nvSpPr>
        <p:spPr>
          <a:xfrm>
            <a:off x="731520" y="2057400"/>
            <a:ext cx="5166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100" dirty="0">
                <a:solidFill>
                  <a:srgbClr val="F2A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INPUTS  (raw materials in)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1005840" y="2606040"/>
            <a:ext cx="731520" cy="731520"/>
          </a:xfrm>
          <a:prstGeom prst="ellipse">
            <a:avLst/>
          </a:prstGeom>
          <a:solidFill>
            <a:srgbClr val="0E2814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7" name="Shape 5"/>
          <p:cNvSpPr/>
          <p:nvPr/>
        </p:nvSpPr>
        <p:spPr>
          <a:xfrm>
            <a:off x="1217981" y="2927909"/>
            <a:ext cx="182880" cy="138989"/>
          </a:xfrm>
          <a:prstGeom prst="ellipse">
            <a:avLst/>
          </a:prstGeom>
          <a:solidFill>
            <a:srgbClr val="9AA5AD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8" name="Shape 6"/>
          <p:cNvSpPr/>
          <p:nvPr/>
        </p:nvSpPr>
        <p:spPr>
          <a:xfrm>
            <a:off x="1342339" y="2854757"/>
            <a:ext cx="212141" cy="175565"/>
          </a:xfrm>
          <a:prstGeom prst="ellipse">
            <a:avLst/>
          </a:prstGeom>
          <a:solidFill>
            <a:srgbClr val="9AA5AD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9" name="Text 7"/>
          <p:cNvSpPr/>
          <p:nvPr/>
        </p:nvSpPr>
        <p:spPr>
          <a:xfrm>
            <a:off x="1920240" y="2606040"/>
            <a:ext cx="3794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Carbon Dioxide (CO₂)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920240" y="2953512"/>
            <a:ext cx="3794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DC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Taken in through stomata from the air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1005840" y="3657600"/>
            <a:ext cx="731520" cy="731520"/>
          </a:xfrm>
          <a:prstGeom prst="ellipse">
            <a:avLst/>
          </a:prstGeom>
          <a:solidFill>
            <a:srgbClr val="0E2814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2" name="Shape 10"/>
          <p:cNvSpPr/>
          <p:nvPr/>
        </p:nvSpPr>
        <p:spPr>
          <a:xfrm rot="10800000">
            <a:off x="1254557" y="3869741"/>
            <a:ext cx="234086" cy="292608"/>
          </a:xfrm>
          <a:prstGeom prst="teardrop">
            <a:avLst/>
          </a:prstGeom>
          <a:solidFill>
            <a:srgbClr val="6EC6FF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3" name="Text 11"/>
          <p:cNvSpPr/>
          <p:nvPr/>
        </p:nvSpPr>
        <p:spPr>
          <a:xfrm>
            <a:off x="1920240" y="3657600"/>
            <a:ext cx="3794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Water (H₂O)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920240" y="4005072"/>
            <a:ext cx="3794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DC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Absorbed by roots, moves up through stems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1005840" y="4709160"/>
            <a:ext cx="731520" cy="731520"/>
          </a:xfrm>
          <a:prstGeom prst="ellipse">
            <a:avLst/>
          </a:prstGeom>
          <a:solidFill>
            <a:srgbClr val="0E2814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6" name="Shape 14"/>
          <p:cNvSpPr/>
          <p:nvPr/>
        </p:nvSpPr>
        <p:spPr>
          <a:xfrm>
            <a:off x="1254557" y="4957877"/>
            <a:ext cx="234086" cy="234086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7" name="Shape 15"/>
          <p:cNvSpPr/>
          <p:nvPr/>
        </p:nvSpPr>
        <p:spPr>
          <a:xfrm>
            <a:off x="1570939" y="5047488"/>
            <a:ext cx="54864" cy="54864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8" name="Shape 16"/>
          <p:cNvSpPr/>
          <p:nvPr/>
        </p:nvSpPr>
        <p:spPr>
          <a:xfrm>
            <a:off x="1504519" y="5207839"/>
            <a:ext cx="54864" cy="54864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19" name="Shape 17"/>
          <p:cNvSpPr/>
          <p:nvPr/>
        </p:nvSpPr>
        <p:spPr>
          <a:xfrm>
            <a:off x="1344168" y="5274259"/>
            <a:ext cx="54864" cy="54864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20" name="Shape 18"/>
          <p:cNvSpPr/>
          <p:nvPr/>
        </p:nvSpPr>
        <p:spPr>
          <a:xfrm>
            <a:off x="1183817" y="5207839"/>
            <a:ext cx="54864" cy="54864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21" name="Shape 19"/>
          <p:cNvSpPr/>
          <p:nvPr/>
        </p:nvSpPr>
        <p:spPr>
          <a:xfrm>
            <a:off x="1117397" y="5047488"/>
            <a:ext cx="54864" cy="54864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22" name="Shape 20"/>
          <p:cNvSpPr/>
          <p:nvPr/>
        </p:nvSpPr>
        <p:spPr>
          <a:xfrm>
            <a:off x="1183817" y="4887137"/>
            <a:ext cx="54864" cy="54864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23" name="Shape 21"/>
          <p:cNvSpPr/>
          <p:nvPr/>
        </p:nvSpPr>
        <p:spPr>
          <a:xfrm>
            <a:off x="1344168" y="4820717"/>
            <a:ext cx="54864" cy="54864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24" name="Shape 22"/>
          <p:cNvSpPr/>
          <p:nvPr/>
        </p:nvSpPr>
        <p:spPr>
          <a:xfrm>
            <a:off x="1504519" y="4887137"/>
            <a:ext cx="54864" cy="54864"/>
          </a:xfrm>
          <a:prstGeom prst="ellipse">
            <a:avLst/>
          </a:prstGeom>
          <a:solidFill>
            <a:srgbClr val="F2A93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25" name="Text 23"/>
          <p:cNvSpPr/>
          <p:nvPr/>
        </p:nvSpPr>
        <p:spPr>
          <a:xfrm>
            <a:off x="1920240" y="4709160"/>
            <a:ext cx="3794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Light Energy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1920240" y="5056632"/>
            <a:ext cx="3794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DC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Captured by chlorophyll in the chloroplasts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5989320" y="3566160"/>
            <a:ext cx="640080" cy="822960"/>
          </a:xfrm>
          <a:prstGeom prst="chevron">
            <a:avLst/>
          </a:prstGeom>
          <a:solidFill>
            <a:srgbClr val="6FA85B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28" name="Shape 26"/>
          <p:cNvSpPr/>
          <p:nvPr/>
        </p:nvSpPr>
        <p:spPr>
          <a:xfrm>
            <a:off x="6291072" y="1874520"/>
            <a:ext cx="5166360" cy="4206240"/>
          </a:xfrm>
          <a:prstGeom prst="roundRect">
            <a:avLst>
              <a:gd name="adj" fmla="val 3261"/>
            </a:avLst>
          </a:prstGeom>
          <a:solidFill>
            <a:srgbClr val="FFFFFF"/>
          </a:solidFill>
          <a:ln w="25400">
            <a:solidFill>
              <a:srgbClr val="6FA85B"/>
            </a:solidFill>
            <a:prstDash val="solid"/>
          </a:ln>
        </p:spPr>
        <p:txBody>
          <a:bodyPr/>
          <a:lstStyle/>
          <a:p>
            <a:endParaRPr lang="en-CN"/>
          </a:p>
        </p:txBody>
      </p:sp>
      <p:sp>
        <p:nvSpPr>
          <p:cNvPr id="29" name="Text 27"/>
          <p:cNvSpPr/>
          <p:nvPr/>
        </p:nvSpPr>
        <p:spPr>
          <a:xfrm>
            <a:off x="6291072" y="2057400"/>
            <a:ext cx="5166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100" dirty="0">
                <a:solidFill>
                  <a:srgbClr val="1F4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OUTPUTS  (products made)</a:t>
            </a:r>
            <a:endParaRPr lang="en-US" sz="1300" dirty="0"/>
          </a:p>
        </p:txBody>
      </p:sp>
      <p:sp>
        <p:nvSpPr>
          <p:cNvPr id="30" name="Shape 28"/>
          <p:cNvSpPr/>
          <p:nvPr/>
        </p:nvSpPr>
        <p:spPr>
          <a:xfrm>
            <a:off x="6565392" y="2743200"/>
            <a:ext cx="731520" cy="731520"/>
          </a:xfrm>
          <a:prstGeom prst="ellipse">
            <a:avLst/>
          </a:prstGeom>
          <a:solidFill>
            <a:srgbClr val="EDF5EE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31" name="Shape 29"/>
          <p:cNvSpPr/>
          <p:nvPr/>
        </p:nvSpPr>
        <p:spPr>
          <a:xfrm rot="2700000">
            <a:off x="6748272" y="2991917"/>
            <a:ext cx="365760" cy="234086"/>
          </a:xfrm>
          <a:prstGeom prst="ellipse">
            <a:avLst/>
          </a:prstGeom>
          <a:solidFill>
            <a:srgbClr val="9ED36A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32" name="Text 30"/>
          <p:cNvSpPr/>
          <p:nvPr/>
        </p:nvSpPr>
        <p:spPr>
          <a:xfrm>
            <a:off x="7479792" y="2743200"/>
            <a:ext cx="3794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4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Glucose (sugar)</a:t>
            </a:r>
            <a:endParaRPr lang="en-US" sz="1500" dirty="0"/>
          </a:p>
        </p:txBody>
      </p:sp>
      <p:sp>
        <p:nvSpPr>
          <p:cNvPr id="33" name="Text 31"/>
          <p:cNvSpPr/>
          <p:nvPr/>
        </p:nvSpPr>
        <p:spPr>
          <a:xfrm>
            <a:off x="7479792" y="3090672"/>
            <a:ext cx="3794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B2B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Stored energy the plant uses to grow &amp; function</a:t>
            </a:r>
            <a:endParaRPr lang="en-US" sz="1150" dirty="0"/>
          </a:p>
        </p:txBody>
      </p:sp>
      <p:sp>
        <p:nvSpPr>
          <p:cNvPr id="34" name="Shape 32"/>
          <p:cNvSpPr/>
          <p:nvPr/>
        </p:nvSpPr>
        <p:spPr>
          <a:xfrm>
            <a:off x="6565392" y="3886200"/>
            <a:ext cx="731520" cy="731520"/>
          </a:xfrm>
          <a:prstGeom prst="ellipse">
            <a:avLst/>
          </a:prstGeom>
          <a:solidFill>
            <a:srgbClr val="EDF5EE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35" name="Shape 33"/>
          <p:cNvSpPr/>
          <p:nvPr/>
        </p:nvSpPr>
        <p:spPr>
          <a:xfrm>
            <a:off x="6777533" y="4208069"/>
            <a:ext cx="182880" cy="138989"/>
          </a:xfrm>
          <a:prstGeom prst="ellipse">
            <a:avLst/>
          </a:prstGeom>
          <a:solidFill>
            <a:srgbClr val="6EC6FF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36" name="Shape 34"/>
          <p:cNvSpPr/>
          <p:nvPr/>
        </p:nvSpPr>
        <p:spPr>
          <a:xfrm>
            <a:off x="6901891" y="4134917"/>
            <a:ext cx="212141" cy="175565"/>
          </a:xfrm>
          <a:prstGeom prst="ellipse">
            <a:avLst/>
          </a:prstGeom>
          <a:solidFill>
            <a:srgbClr val="6EC6FF"/>
          </a:solidFill>
          <a:ln/>
        </p:spPr>
        <p:txBody>
          <a:bodyPr/>
          <a:lstStyle/>
          <a:p>
            <a:endParaRPr lang="en-CN"/>
          </a:p>
        </p:txBody>
      </p:sp>
      <p:sp>
        <p:nvSpPr>
          <p:cNvPr id="37" name="Text 35"/>
          <p:cNvSpPr/>
          <p:nvPr/>
        </p:nvSpPr>
        <p:spPr>
          <a:xfrm>
            <a:off x="7479792" y="3886200"/>
            <a:ext cx="3794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4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Oxygen (O₂)</a:t>
            </a:r>
            <a:endParaRPr lang="en-US" sz="1500" dirty="0"/>
          </a:p>
        </p:txBody>
      </p:sp>
      <p:sp>
        <p:nvSpPr>
          <p:cNvPr id="38" name="Text 36"/>
          <p:cNvSpPr/>
          <p:nvPr/>
        </p:nvSpPr>
        <p:spPr>
          <a:xfrm>
            <a:off x="7479792" y="4233672"/>
            <a:ext cx="3794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B2B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Released into the air through the stomata</a:t>
            </a:r>
            <a:endParaRPr lang="en-US" sz="1150" dirty="0"/>
          </a:p>
        </p:txBody>
      </p:sp>
      <p:sp>
        <p:nvSpPr>
          <p:cNvPr id="39" name="Text 37"/>
          <p:cNvSpPr/>
          <p:nvPr/>
        </p:nvSpPr>
        <p:spPr>
          <a:xfrm>
            <a:off x="6565392" y="5120640"/>
            <a:ext cx="4480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00" i="1" dirty="0">
                <a:solidFill>
                  <a:srgbClr val="3E5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oxygen is the same oxygen you breathe!</a:t>
            </a:r>
            <a:endParaRPr lang="en-US" sz="1300" dirty="0"/>
          </a:p>
        </p:txBody>
      </p:sp>
      <p:sp>
        <p:nvSpPr>
          <p:cNvPr id="40" name="Text 38"/>
          <p:cNvSpPr/>
          <p:nvPr/>
        </p:nvSpPr>
        <p:spPr>
          <a:xfrm>
            <a:off x="457200" y="64008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C7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Photosynthesis — Grade 7 Life Science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11277295" y="6400800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C7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1099</Words>
  <Application>Microsoft Macintosh PowerPoint</Application>
  <PresentationFormat>Widescreen</PresentationFormat>
  <Paragraphs>177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Cambria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bobchenjingbo@gmail.com</cp:lastModifiedBy>
  <cp:revision>2</cp:revision>
  <dcterms:created xsi:type="dcterms:W3CDTF">2026-09-01T07:14:40Z</dcterms:created>
  <dcterms:modified xsi:type="dcterms:W3CDTF">2026-09-01T07:19:56Z</dcterms:modified>
</cp:coreProperties>
</file>